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8288000" cy="10287000"/>
  <p:notesSz cx="6858000" cy="9144000"/>
  <p:embeddedFontLst>
    <p:embeddedFont>
      <p:font typeface="Poppins" panose="00000500000000000000" pitchFamily="2" charset="0"/>
      <p:regular r:id="rId12"/>
    </p:embeddedFont>
    <p:embeddedFont>
      <p:font typeface="Poppins Bold" panose="020B0604020202020204" charset="0"/>
      <p:regular r:id="rId13"/>
    </p:embeddedFont>
    <p:embeddedFont>
      <p:font typeface="Poppins Heavy" panose="020B0604020202020204" charset="0"/>
      <p:regular r:id="rId14"/>
    </p:embeddedFont>
    <p:embeddedFont>
      <p:font typeface="Poppins Medium" panose="00000600000000000000" pitchFamily="2" charset="0"/>
      <p:regular r:id="rId15"/>
    </p:embeddedFont>
    <p:embeddedFont>
      <p:font typeface="Poppins Semi-Bold" panose="020B0604020202020204" charset="0"/>
      <p:regular r:id="rId16"/>
    </p:embeddedFont>
    <p:embeddedFont>
      <p:font typeface="Poppins Ultra-Bold" panose="020B0604020202020204"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2" d="100"/>
          <a:sy n="42" d="100"/>
        </p:scale>
        <p:origin x="64" y="2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20.05.2024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https://standrews.eu.qualtrics.com/jfe/form/SV_e3UVDHHCm0ghese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video" Target="https://www.youtube.com/embed/U2CIllUMt_8?feature=oembed"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sv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s>
</file>

<file path=ppt/slides/_rels/slide7.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30.svg"/><Relationship Id="rId7" Type="http://schemas.openxmlformats.org/officeDocument/2006/relationships/image" Target="../media/image33.png"/><Relationship Id="rId12" Type="http://schemas.openxmlformats.org/officeDocument/2006/relationships/image" Target="../media/image38.sv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37.png"/><Relationship Id="rId5" Type="http://schemas.openxmlformats.org/officeDocument/2006/relationships/image" Target="../media/image32.svg"/><Relationship Id="rId10" Type="http://schemas.openxmlformats.org/officeDocument/2006/relationships/image" Target="../media/image36.svg"/><Relationship Id="rId4" Type="http://schemas.openxmlformats.org/officeDocument/2006/relationships/image" Target="../media/image31.png"/><Relationship Id="rId9" Type="http://schemas.openxmlformats.org/officeDocument/2006/relationships/image" Target="../media/image35.png"/></Relationships>
</file>

<file path=ppt/slides/_rels/slide9.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40.svg"/><Relationship Id="rId7" Type="http://schemas.openxmlformats.org/officeDocument/2006/relationships/image" Target="../media/image43.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2.svg"/><Relationship Id="rId5" Type="http://schemas.openxmlformats.org/officeDocument/2006/relationships/image" Target="../media/image41.png"/><Relationship Id="rId10" Type="http://schemas.openxmlformats.org/officeDocument/2006/relationships/image" Target="../media/image46.svg"/><Relationship Id="rId4" Type="http://schemas.openxmlformats.org/officeDocument/2006/relationships/image" Target="../media/image4.png"/><Relationship Id="rId9"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Wikimedia UK introduction">
            <a:hlinkClick r:id="" action="ppaction://media"/>
            <a:extLst>
              <a:ext uri="{FF2B5EF4-FFF2-40B4-BE49-F238E27FC236}">
                <a16:creationId xmlns:a16="http://schemas.microsoft.com/office/drawing/2014/main" id="{88C2F35A-56DB-4C67-FC18-AE4273269477}"/>
              </a:ext>
            </a:extLst>
          </p:cNvPr>
          <p:cNvPicPr>
            <a:picLocks noRot="1" noChangeAspect="1"/>
          </p:cNvPicPr>
          <p:nvPr>
            <a:videoFile r:link="rId1"/>
          </p:nvPr>
        </p:nvPicPr>
        <p:blipFill>
          <a:blip r:embed="rId3"/>
          <a:stretch>
            <a:fillRect/>
          </a:stretch>
        </p:blipFill>
        <p:spPr>
          <a:xfrm>
            <a:off x="0" y="-76200"/>
            <a:ext cx="18409381" cy="104013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407176" y="2788128"/>
            <a:ext cx="11089723" cy="2520554"/>
            <a:chOff x="0" y="0"/>
            <a:chExt cx="14786297" cy="3360738"/>
          </a:xfrm>
        </p:grpSpPr>
        <p:grpSp>
          <p:nvGrpSpPr>
            <p:cNvPr id="3" name="Group 3"/>
            <p:cNvGrpSpPr/>
            <p:nvPr/>
          </p:nvGrpSpPr>
          <p:grpSpPr>
            <a:xfrm>
              <a:off x="0" y="0"/>
              <a:ext cx="3360752" cy="3360738"/>
              <a:chOff x="0" y="0"/>
              <a:chExt cx="6350000" cy="6349975"/>
            </a:xfrm>
          </p:grpSpPr>
          <p:sp>
            <p:nvSpPr>
              <p:cNvPr id="4" name="Freeform 4"/>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2"/>
                <a:stretch>
                  <a:fillRect l="-761" r="-761"/>
                </a:stretch>
              </a:blipFill>
            </p:spPr>
            <p:txBody>
              <a:bodyPr/>
              <a:lstStyle/>
              <a:p>
                <a:endParaRPr lang="en-GB"/>
              </a:p>
            </p:txBody>
          </p:sp>
        </p:grpSp>
        <p:grpSp>
          <p:nvGrpSpPr>
            <p:cNvPr id="5" name="Group 5"/>
            <p:cNvGrpSpPr/>
            <p:nvPr/>
          </p:nvGrpSpPr>
          <p:grpSpPr>
            <a:xfrm>
              <a:off x="5765295" y="0"/>
              <a:ext cx="3360752" cy="3360738"/>
              <a:chOff x="0" y="0"/>
              <a:chExt cx="6350000" cy="6349975"/>
            </a:xfrm>
          </p:grpSpPr>
          <p:sp>
            <p:nvSpPr>
              <p:cNvPr id="6" name="Freeform 6"/>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l="-641422" t="-347496" r="-147856" b="-52725"/>
                </a:stretch>
              </a:blipFill>
            </p:spPr>
            <p:txBody>
              <a:bodyPr/>
              <a:lstStyle/>
              <a:p>
                <a:endParaRPr lang="en-GB"/>
              </a:p>
            </p:txBody>
          </p:sp>
        </p:grpSp>
        <p:grpSp>
          <p:nvGrpSpPr>
            <p:cNvPr id="7" name="Group 7"/>
            <p:cNvGrpSpPr/>
            <p:nvPr/>
          </p:nvGrpSpPr>
          <p:grpSpPr>
            <a:xfrm>
              <a:off x="11425545" y="0"/>
              <a:ext cx="3360752" cy="3360738"/>
              <a:chOff x="0" y="0"/>
              <a:chExt cx="6350000" cy="6349975"/>
            </a:xfrm>
          </p:grpSpPr>
          <p:sp>
            <p:nvSpPr>
              <p:cNvPr id="8" name="Freeform 8"/>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l="-612246" t="-286782" r="-22034" b="-26252"/>
                </a:stretch>
              </a:blipFill>
            </p:spPr>
            <p:txBody>
              <a:bodyPr/>
              <a:lstStyle/>
              <a:p>
                <a:endParaRPr lang="en-GB"/>
              </a:p>
            </p:txBody>
          </p:sp>
        </p:grpSp>
      </p:grpSp>
      <p:sp>
        <p:nvSpPr>
          <p:cNvPr id="9" name="TextBox 9"/>
          <p:cNvSpPr txBox="1"/>
          <p:nvPr/>
        </p:nvSpPr>
        <p:spPr>
          <a:xfrm>
            <a:off x="3154514" y="445964"/>
            <a:ext cx="11978971" cy="1114425"/>
          </a:xfrm>
          <a:prstGeom prst="rect">
            <a:avLst/>
          </a:prstGeom>
        </p:spPr>
        <p:txBody>
          <a:bodyPr lIns="0" tIns="0" rIns="0" bIns="0" rtlCol="0" anchor="t">
            <a:spAutoFit/>
          </a:bodyPr>
          <a:lstStyle/>
          <a:p>
            <a:pPr algn="ctr">
              <a:lnSpc>
                <a:spcPts val="8382"/>
              </a:lnSpc>
            </a:pPr>
            <a:r>
              <a:rPr lang="en-US" sz="6985">
                <a:solidFill>
                  <a:srgbClr val="221A58"/>
                </a:solidFill>
                <a:latin typeface="Poppins Ultra-Bold"/>
              </a:rPr>
              <a:t>Meet Our Team</a:t>
            </a:r>
          </a:p>
        </p:txBody>
      </p:sp>
      <p:sp>
        <p:nvSpPr>
          <p:cNvPr id="10" name="TextBox 10"/>
          <p:cNvSpPr txBox="1"/>
          <p:nvPr/>
        </p:nvSpPr>
        <p:spPr>
          <a:xfrm>
            <a:off x="1392637" y="1928600"/>
            <a:ext cx="15502726" cy="424641"/>
          </a:xfrm>
          <a:prstGeom prst="rect">
            <a:avLst/>
          </a:prstGeom>
        </p:spPr>
        <p:txBody>
          <a:bodyPr lIns="0" tIns="0" rIns="0" bIns="0" rtlCol="0" anchor="t">
            <a:spAutoFit/>
          </a:bodyPr>
          <a:lstStyle/>
          <a:p>
            <a:pPr algn="ctr">
              <a:lnSpc>
                <a:spcPts val="3369"/>
              </a:lnSpc>
              <a:spcBef>
                <a:spcPct val="0"/>
              </a:spcBef>
            </a:pPr>
            <a:r>
              <a:rPr lang="en-US" sz="2406">
                <a:solidFill>
                  <a:srgbClr val="221A58"/>
                </a:solidFill>
                <a:latin typeface="Poppins Medium"/>
              </a:rPr>
              <a:t>The team is currently small but perfectly formed!</a:t>
            </a:r>
          </a:p>
        </p:txBody>
      </p:sp>
      <p:grpSp>
        <p:nvGrpSpPr>
          <p:cNvPr id="11" name="Group 11"/>
          <p:cNvGrpSpPr/>
          <p:nvPr/>
        </p:nvGrpSpPr>
        <p:grpSpPr>
          <a:xfrm>
            <a:off x="2934084" y="5743567"/>
            <a:ext cx="12087096" cy="359995"/>
            <a:chOff x="0" y="0"/>
            <a:chExt cx="16116128" cy="479993"/>
          </a:xfrm>
        </p:grpSpPr>
        <p:sp>
          <p:nvSpPr>
            <p:cNvPr id="12" name="TextBox 12"/>
            <p:cNvSpPr txBox="1"/>
            <p:nvPr/>
          </p:nvSpPr>
          <p:spPr>
            <a:xfrm>
              <a:off x="0" y="-66675"/>
              <a:ext cx="4494712" cy="546668"/>
            </a:xfrm>
            <a:prstGeom prst="rect">
              <a:avLst/>
            </a:prstGeom>
          </p:spPr>
          <p:txBody>
            <a:bodyPr lIns="0" tIns="0" rIns="0" bIns="0" rtlCol="0" anchor="t">
              <a:spAutoFit/>
            </a:bodyPr>
            <a:lstStyle/>
            <a:p>
              <a:pPr algn="ctr">
                <a:lnSpc>
                  <a:spcPts val="3377"/>
                </a:lnSpc>
                <a:spcBef>
                  <a:spcPct val="0"/>
                </a:spcBef>
              </a:pPr>
              <a:r>
                <a:rPr lang="en-US" sz="2412">
                  <a:solidFill>
                    <a:srgbClr val="221A58"/>
                  </a:solidFill>
                  <a:latin typeface="Poppins Semi-Bold"/>
                </a:rPr>
                <a:t>Kirsty Ross</a:t>
              </a:r>
            </a:p>
          </p:txBody>
        </p:sp>
        <p:sp>
          <p:nvSpPr>
            <p:cNvPr id="13" name="TextBox 13"/>
            <p:cNvSpPr txBox="1"/>
            <p:nvPr/>
          </p:nvSpPr>
          <p:spPr>
            <a:xfrm>
              <a:off x="6031412" y="-66675"/>
              <a:ext cx="4494712" cy="546668"/>
            </a:xfrm>
            <a:prstGeom prst="rect">
              <a:avLst/>
            </a:prstGeom>
          </p:spPr>
          <p:txBody>
            <a:bodyPr lIns="0" tIns="0" rIns="0" bIns="0" rtlCol="0" anchor="t">
              <a:spAutoFit/>
            </a:bodyPr>
            <a:lstStyle/>
            <a:p>
              <a:pPr algn="ctr">
                <a:lnSpc>
                  <a:spcPts val="3377"/>
                </a:lnSpc>
                <a:spcBef>
                  <a:spcPct val="0"/>
                </a:spcBef>
              </a:pPr>
              <a:r>
                <a:rPr lang="en-US" sz="2412">
                  <a:solidFill>
                    <a:srgbClr val="221A58"/>
                  </a:solidFill>
                  <a:latin typeface="Poppins Semi-Bold"/>
                </a:rPr>
                <a:t>Abd Alsattar Ardati</a:t>
              </a:r>
            </a:p>
          </p:txBody>
        </p:sp>
        <p:sp>
          <p:nvSpPr>
            <p:cNvPr id="14" name="TextBox 14"/>
            <p:cNvSpPr txBox="1"/>
            <p:nvPr/>
          </p:nvSpPr>
          <p:spPr>
            <a:xfrm>
              <a:off x="11621416" y="-66675"/>
              <a:ext cx="4494712" cy="546668"/>
            </a:xfrm>
            <a:prstGeom prst="rect">
              <a:avLst/>
            </a:prstGeom>
          </p:spPr>
          <p:txBody>
            <a:bodyPr lIns="0" tIns="0" rIns="0" bIns="0" rtlCol="0" anchor="t">
              <a:spAutoFit/>
            </a:bodyPr>
            <a:lstStyle/>
            <a:p>
              <a:pPr algn="ctr">
                <a:lnSpc>
                  <a:spcPts val="3377"/>
                </a:lnSpc>
                <a:spcBef>
                  <a:spcPct val="0"/>
                </a:spcBef>
              </a:pPr>
              <a:r>
                <a:rPr lang="en-US" sz="2412">
                  <a:solidFill>
                    <a:srgbClr val="221A58"/>
                  </a:solidFill>
                  <a:latin typeface="Poppins Semi-Bold"/>
                </a:rPr>
                <a:t>Sara Thomas</a:t>
              </a:r>
            </a:p>
          </p:txBody>
        </p:sp>
      </p:grpSp>
      <p:grpSp>
        <p:nvGrpSpPr>
          <p:cNvPr id="15" name="Group 15"/>
          <p:cNvGrpSpPr/>
          <p:nvPr/>
        </p:nvGrpSpPr>
        <p:grpSpPr>
          <a:xfrm>
            <a:off x="3111503" y="6538448"/>
            <a:ext cx="11732258" cy="534118"/>
            <a:chOff x="0" y="0"/>
            <a:chExt cx="15643011" cy="712157"/>
          </a:xfrm>
        </p:grpSpPr>
        <p:sp>
          <p:nvSpPr>
            <p:cNvPr id="16" name="TextBox 16"/>
            <p:cNvSpPr txBox="1"/>
            <p:nvPr/>
          </p:nvSpPr>
          <p:spPr>
            <a:xfrm>
              <a:off x="0" y="-38100"/>
              <a:ext cx="4021595" cy="750257"/>
            </a:xfrm>
            <a:prstGeom prst="rect">
              <a:avLst/>
            </a:prstGeom>
          </p:spPr>
          <p:txBody>
            <a:bodyPr lIns="0" tIns="0" rIns="0" bIns="0" rtlCol="0" anchor="t">
              <a:spAutoFit/>
            </a:bodyPr>
            <a:lstStyle/>
            <a:p>
              <a:pPr algn="ctr">
                <a:lnSpc>
                  <a:spcPts val="2275"/>
                </a:lnSpc>
              </a:pPr>
              <a:r>
                <a:rPr lang="en-US" sz="1625">
                  <a:solidFill>
                    <a:srgbClr val="221A58"/>
                  </a:solidFill>
                  <a:latin typeface="Poppins Medium"/>
                </a:rPr>
                <a:t>Industrial Liaison,</a:t>
              </a:r>
            </a:p>
            <a:p>
              <a:pPr algn="ctr">
                <a:lnSpc>
                  <a:spcPts val="2275"/>
                </a:lnSpc>
                <a:spcBef>
                  <a:spcPct val="0"/>
                </a:spcBef>
              </a:pPr>
              <a:r>
                <a:rPr lang="en-US" sz="1625">
                  <a:solidFill>
                    <a:srgbClr val="221A58"/>
                  </a:solidFill>
                  <a:latin typeface="Poppins Medium"/>
                </a:rPr>
                <a:t>School of Computer Science</a:t>
              </a:r>
            </a:p>
          </p:txBody>
        </p:sp>
        <p:sp>
          <p:nvSpPr>
            <p:cNvPr id="17" name="TextBox 17"/>
            <p:cNvSpPr txBox="1"/>
            <p:nvPr/>
          </p:nvSpPr>
          <p:spPr>
            <a:xfrm>
              <a:off x="6031412" y="-38100"/>
              <a:ext cx="4021595" cy="750257"/>
            </a:xfrm>
            <a:prstGeom prst="rect">
              <a:avLst/>
            </a:prstGeom>
          </p:spPr>
          <p:txBody>
            <a:bodyPr lIns="0" tIns="0" rIns="0" bIns="0" rtlCol="0" anchor="t">
              <a:spAutoFit/>
            </a:bodyPr>
            <a:lstStyle/>
            <a:p>
              <a:pPr algn="ctr">
                <a:lnSpc>
                  <a:spcPts val="2275"/>
                </a:lnSpc>
              </a:pPr>
              <a:r>
                <a:rPr lang="en-US" sz="1625">
                  <a:solidFill>
                    <a:srgbClr val="221A58"/>
                  </a:solidFill>
                  <a:latin typeface="Poppins Medium"/>
                </a:rPr>
                <a:t>Lecturer, </a:t>
              </a:r>
            </a:p>
            <a:p>
              <a:pPr algn="ctr">
                <a:lnSpc>
                  <a:spcPts val="2275"/>
                </a:lnSpc>
                <a:spcBef>
                  <a:spcPct val="0"/>
                </a:spcBef>
              </a:pPr>
              <a:r>
                <a:rPr lang="en-US" sz="1625">
                  <a:solidFill>
                    <a:srgbClr val="221A58"/>
                  </a:solidFill>
                  <a:latin typeface="Poppins Medium"/>
                </a:rPr>
                <a:t>School of Computer Science</a:t>
              </a:r>
            </a:p>
          </p:txBody>
        </p:sp>
        <p:sp>
          <p:nvSpPr>
            <p:cNvPr id="18" name="TextBox 18"/>
            <p:cNvSpPr txBox="1"/>
            <p:nvPr/>
          </p:nvSpPr>
          <p:spPr>
            <a:xfrm>
              <a:off x="11621416" y="-38100"/>
              <a:ext cx="4021595" cy="750257"/>
            </a:xfrm>
            <a:prstGeom prst="rect">
              <a:avLst/>
            </a:prstGeom>
          </p:spPr>
          <p:txBody>
            <a:bodyPr lIns="0" tIns="0" rIns="0" bIns="0" rtlCol="0" anchor="t">
              <a:spAutoFit/>
            </a:bodyPr>
            <a:lstStyle/>
            <a:p>
              <a:pPr algn="ctr">
                <a:lnSpc>
                  <a:spcPts val="2275"/>
                </a:lnSpc>
              </a:pPr>
              <a:r>
                <a:rPr lang="en-US" sz="1625">
                  <a:solidFill>
                    <a:srgbClr val="221A58"/>
                  </a:solidFill>
                  <a:latin typeface="Poppins Medium"/>
                </a:rPr>
                <a:t>Programme Manager, </a:t>
              </a:r>
            </a:p>
            <a:p>
              <a:pPr algn="ctr">
                <a:lnSpc>
                  <a:spcPts val="2275"/>
                </a:lnSpc>
                <a:spcBef>
                  <a:spcPct val="0"/>
                </a:spcBef>
              </a:pPr>
              <a:r>
                <a:rPr lang="en-US" sz="1625">
                  <a:solidFill>
                    <a:srgbClr val="221A58"/>
                  </a:solidFill>
                  <a:latin typeface="Poppins Medium"/>
                </a:rPr>
                <a:t>Wikimedia UK</a:t>
              </a:r>
            </a:p>
          </p:txBody>
        </p:sp>
      </p:grpSp>
      <p:grpSp>
        <p:nvGrpSpPr>
          <p:cNvPr id="19" name="Group 19"/>
          <p:cNvGrpSpPr/>
          <p:nvPr/>
        </p:nvGrpSpPr>
        <p:grpSpPr>
          <a:xfrm>
            <a:off x="3407176" y="7507452"/>
            <a:ext cx="11238291" cy="2095500"/>
            <a:chOff x="0" y="0"/>
            <a:chExt cx="14984389" cy="2794000"/>
          </a:xfrm>
        </p:grpSpPr>
        <p:sp>
          <p:nvSpPr>
            <p:cNvPr id="20" name="TextBox 20"/>
            <p:cNvSpPr txBox="1"/>
            <p:nvPr/>
          </p:nvSpPr>
          <p:spPr>
            <a:xfrm>
              <a:off x="0" y="-47625"/>
              <a:ext cx="3492813" cy="2841625"/>
            </a:xfrm>
            <a:prstGeom prst="rect">
              <a:avLst/>
            </a:prstGeom>
          </p:spPr>
          <p:txBody>
            <a:bodyPr lIns="0" tIns="0" rIns="0" bIns="0" rtlCol="0" anchor="t">
              <a:spAutoFit/>
            </a:bodyPr>
            <a:lstStyle/>
            <a:p>
              <a:pPr algn="ctr">
                <a:lnSpc>
                  <a:spcPts val="2100"/>
                </a:lnSpc>
                <a:spcBef>
                  <a:spcPct val="0"/>
                </a:spcBef>
              </a:pPr>
              <a:r>
                <a:rPr lang="en-US" sz="1500">
                  <a:solidFill>
                    <a:srgbClr val="221A58"/>
                  </a:solidFill>
                  <a:latin typeface="Poppins"/>
                </a:rPr>
                <a:t>A microbiologist turned knowledge exchange professional, Kirsty can usually be found lurking on Wikicommons, Wikidata, and introducing new people to the wonders of Wikipedia editing.</a:t>
              </a:r>
            </a:p>
          </p:txBody>
        </p:sp>
        <p:sp>
          <p:nvSpPr>
            <p:cNvPr id="21" name="TextBox 21"/>
            <p:cNvSpPr txBox="1"/>
            <p:nvPr/>
          </p:nvSpPr>
          <p:spPr>
            <a:xfrm>
              <a:off x="5765295" y="-47625"/>
              <a:ext cx="3492813" cy="2130425"/>
            </a:xfrm>
            <a:prstGeom prst="rect">
              <a:avLst/>
            </a:prstGeom>
          </p:spPr>
          <p:txBody>
            <a:bodyPr lIns="0" tIns="0" rIns="0" bIns="0" rtlCol="0" anchor="t">
              <a:spAutoFit/>
            </a:bodyPr>
            <a:lstStyle/>
            <a:p>
              <a:pPr algn="ctr">
                <a:lnSpc>
                  <a:spcPts val="2100"/>
                </a:lnSpc>
                <a:spcBef>
                  <a:spcPct val="0"/>
                </a:spcBef>
              </a:pPr>
              <a:r>
                <a:rPr lang="en-US" sz="1500">
                  <a:solidFill>
                    <a:srgbClr val="221A58"/>
                  </a:solidFill>
                  <a:latin typeface="Poppins"/>
                </a:rPr>
                <a:t>Abd is interested in collaborative working in digital research, particularly in communities where digital literacy is a barrier to engagement.</a:t>
              </a:r>
            </a:p>
          </p:txBody>
        </p:sp>
        <p:sp>
          <p:nvSpPr>
            <p:cNvPr id="22" name="TextBox 22"/>
            <p:cNvSpPr txBox="1"/>
            <p:nvPr/>
          </p:nvSpPr>
          <p:spPr>
            <a:xfrm>
              <a:off x="11491576" y="-47625"/>
              <a:ext cx="3492813" cy="2841625"/>
            </a:xfrm>
            <a:prstGeom prst="rect">
              <a:avLst/>
            </a:prstGeom>
          </p:spPr>
          <p:txBody>
            <a:bodyPr lIns="0" tIns="0" rIns="0" bIns="0" rtlCol="0" anchor="t">
              <a:spAutoFit/>
            </a:bodyPr>
            <a:lstStyle/>
            <a:p>
              <a:pPr algn="ctr">
                <a:lnSpc>
                  <a:spcPts val="2100"/>
                </a:lnSpc>
                <a:spcBef>
                  <a:spcPct val="0"/>
                </a:spcBef>
              </a:pPr>
              <a:r>
                <a:rPr lang="en-US" sz="1500">
                  <a:solidFill>
                    <a:srgbClr val="221A58"/>
                  </a:solidFill>
                  <a:latin typeface="Poppins"/>
                </a:rPr>
                <a:t>Sara coordinates volunteers &amp; knowledge exchange projects between Wikimedia UK and other orgnasations, with expertise in supporting galleries, libraries, archives and museums.</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447477" y="-3456726"/>
            <a:ext cx="12502588" cy="11914587"/>
            <a:chOff x="0" y="0"/>
            <a:chExt cx="852913" cy="812800"/>
          </a:xfrm>
        </p:grpSpPr>
        <p:sp>
          <p:nvSpPr>
            <p:cNvPr id="3" name="Freeform 3"/>
            <p:cNvSpPr/>
            <p:nvPr/>
          </p:nvSpPr>
          <p:spPr>
            <a:xfrm>
              <a:off x="0" y="0"/>
              <a:ext cx="852913" cy="812800"/>
            </a:xfrm>
            <a:custGeom>
              <a:avLst/>
              <a:gdLst/>
              <a:ahLst/>
              <a:cxnLst/>
              <a:rect l="l" t="t" r="r" b="b"/>
              <a:pathLst>
                <a:path w="852913" h="812800">
                  <a:moveTo>
                    <a:pt x="426456" y="0"/>
                  </a:moveTo>
                  <a:cubicBezTo>
                    <a:pt x="190931" y="0"/>
                    <a:pt x="0" y="181951"/>
                    <a:pt x="0" y="406400"/>
                  </a:cubicBezTo>
                  <a:cubicBezTo>
                    <a:pt x="0" y="630849"/>
                    <a:pt x="190931" y="812800"/>
                    <a:pt x="426456" y="812800"/>
                  </a:cubicBezTo>
                  <a:cubicBezTo>
                    <a:pt x="661982" y="812800"/>
                    <a:pt x="852913" y="630849"/>
                    <a:pt x="852913" y="406400"/>
                  </a:cubicBezTo>
                  <a:cubicBezTo>
                    <a:pt x="852913" y="181951"/>
                    <a:pt x="661982" y="0"/>
                    <a:pt x="426456" y="0"/>
                  </a:cubicBezTo>
                  <a:close/>
                </a:path>
              </a:pathLst>
            </a:custGeom>
            <a:solidFill>
              <a:srgbClr val="FFFFFF"/>
            </a:solidFill>
          </p:spPr>
          <p:txBody>
            <a:bodyPr/>
            <a:lstStyle/>
            <a:p>
              <a:endParaRPr lang="en-GB"/>
            </a:p>
          </p:txBody>
        </p:sp>
        <p:sp>
          <p:nvSpPr>
            <p:cNvPr id="4" name="TextBox 4"/>
            <p:cNvSpPr txBox="1"/>
            <p:nvPr/>
          </p:nvSpPr>
          <p:spPr>
            <a:xfrm>
              <a:off x="79961" y="19050"/>
              <a:ext cx="692992" cy="71755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2329063" y="-800308"/>
            <a:ext cx="11087352" cy="11087308"/>
            <a:chOff x="0" y="0"/>
            <a:chExt cx="6350000" cy="6349975"/>
          </a:xfrm>
        </p:grpSpPr>
        <p:sp>
          <p:nvSpPr>
            <p:cNvPr id="6" name="Freeform 6"/>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2"/>
              <a:stretch>
                <a:fillRect/>
              </a:stretch>
            </a:blipFill>
          </p:spPr>
          <p:txBody>
            <a:bodyPr/>
            <a:lstStyle/>
            <a:p>
              <a:endParaRPr lang="en-GB"/>
            </a:p>
          </p:txBody>
        </p:sp>
      </p:grpSp>
      <p:sp>
        <p:nvSpPr>
          <p:cNvPr id="7" name="TextBox 7"/>
          <p:cNvSpPr txBox="1"/>
          <p:nvPr/>
        </p:nvSpPr>
        <p:spPr>
          <a:xfrm>
            <a:off x="9379274" y="1623994"/>
            <a:ext cx="8236124" cy="1200150"/>
          </a:xfrm>
          <a:prstGeom prst="rect">
            <a:avLst/>
          </a:prstGeom>
        </p:spPr>
        <p:txBody>
          <a:bodyPr lIns="0" tIns="0" rIns="0" bIns="0" rtlCol="0" anchor="t">
            <a:spAutoFit/>
          </a:bodyPr>
          <a:lstStyle/>
          <a:p>
            <a:pPr algn="r">
              <a:lnSpc>
                <a:spcPts val="8984"/>
              </a:lnSpc>
            </a:pPr>
            <a:r>
              <a:rPr lang="en-US" sz="7487">
                <a:solidFill>
                  <a:srgbClr val="221A58"/>
                </a:solidFill>
                <a:latin typeface="Poppins Ultra-Bold"/>
              </a:rPr>
              <a:t>Our Mission</a:t>
            </a:r>
          </a:p>
        </p:txBody>
      </p:sp>
      <p:sp>
        <p:nvSpPr>
          <p:cNvPr id="8" name="TextBox 8"/>
          <p:cNvSpPr txBox="1"/>
          <p:nvPr/>
        </p:nvSpPr>
        <p:spPr>
          <a:xfrm>
            <a:off x="9379274" y="3180030"/>
            <a:ext cx="8367076" cy="4834890"/>
          </a:xfrm>
          <a:prstGeom prst="rect">
            <a:avLst/>
          </a:prstGeom>
        </p:spPr>
        <p:txBody>
          <a:bodyPr lIns="0" tIns="0" rIns="0" bIns="0" rtlCol="0" anchor="t">
            <a:spAutoFit/>
          </a:bodyPr>
          <a:lstStyle/>
          <a:p>
            <a:pPr algn="l">
              <a:lnSpc>
                <a:spcPts val="3919"/>
              </a:lnSpc>
            </a:pPr>
            <a:r>
              <a:rPr lang="en-US" sz="2799">
                <a:solidFill>
                  <a:srgbClr val="221A58"/>
                </a:solidFill>
                <a:latin typeface="Poppins Medium"/>
              </a:rPr>
              <a:t>The Inclusion, Diversity, Equity, and Accessibility in Open Knowledge Network (IDEA Network for short) has one mission:</a:t>
            </a:r>
          </a:p>
          <a:p>
            <a:pPr algn="l">
              <a:lnSpc>
                <a:spcPts val="3919"/>
              </a:lnSpc>
            </a:pPr>
            <a:endParaRPr lang="en-US" sz="2799">
              <a:solidFill>
                <a:srgbClr val="221A58"/>
              </a:solidFill>
              <a:latin typeface="Poppins Medium"/>
            </a:endParaRPr>
          </a:p>
          <a:p>
            <a:pPr algn="ctr">
              <a:lnSpc>
                <a:spcPts val="3919"/>
              </a:lnSpc>
            </a:pPr>
            <a:r>
              <a:rPr lang="en-US" sz="2799">
                <a:solidFill>
                  <a:srgbClr val="221A58"/>
                </a:solidFill>
                <a:latin typeface="Poppins Bold"/>
              </a:rPr>
              <a:t>To make knowledge production inclusive, diverse, equitable, and accessible to all people, regardless of their background, location, or culture.</a:t>
            </a:r>
          </a:p>
          <a:p>
            <a:pPr algn="l">
              <a:lnSpc>
                <a:spcPts val="3919"/>
              </a:lnSpc>
              <a:spcBef>
                <a:spcPct val="0"/>
              </a:spcBef>
            </a:pPr>
            <a:endParaRPr lang="en-US" sz="2799">
              <a:solidFill>
                <a:srgbClr val="221A58"/>
              </a:solidFill>
              <a:latin typeface="Poppins Bold"/>
            </a:endParaRPr>
          </a:p>
          <a:p>
            <a:pPr algn="l">
              <a:lnSpc>
                <a:spcPts val="2799"/>
              </a:lnSpc>
              <a:spcBef>
                <a:spcPct val="0"/>
              </a:spcBef>
            </a:pPr>
            <a:endParaRPr lang="en-US" sz="2799">
              <a:solidFill>
                <a:srgbClr val="221A58"/>
              </a:solidFill>
              <a:latin typeface="Poppins Bo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92023" y="3683466"/>
            <a:ext cx="6724105" cy="4463125"/>
          </a:xfrm>
          <a:custGeom>
            <a:avLst/>
            <a:gdLst/>
            <a:ahLst/>
            <a:cxnLst/>
            <a:rect l="l" t="t" r="r" b="b"/>
            <a:pathLst>
              <a:path w="6724105" h="4463125">
                <a:moveTo>
                  <a:pt x="0" y="0"/>
                </a:moveTo>
                <a:lnTo>
                  <a:pt x="6724105" y="0"/>
                </a:lnTo>
                <a:lnTo>
                  <a:pt x="6724105" y="4463124"/>
                </a:lnTo>
                <a:lnTo>
                  <a:pt x="0" y="446312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a:off x="1409542" y="5763525"/>
            <a:ext cx="1326322" cy="1348230"/>
          </a:xfrm>
          <a:custGeom>
            <a:avLst/>
            <a:gdLst/>
            <a:ahLst/>
            <a:cxnLst/>
            <a:rect l="l" t="t" r="r" b="b"/>
            <a:pathLst>
              <a:path w="1326322" h="1348230">
                <a:moveTo>
                  <a:pt x="0" y="0"/>
                </a:moveTo>
                <a:lnTo>
                  <a:pt x="1326321" y="0"/>
                </a:lnTo>
                <a:lnTo>
                  <a:pt x="1326321" y="1348231"/>
                </a:lnTo>
                <a:lnTo>
                  <a:pt x="0" y="13482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Freeform 4"/>
          <p:cNvSpPr/>
          <p:nvPr/>
        </p:nvSpPr>
        <p:spPr>
          <a:xfrm>
            <a:off x="3851809" y="5763525"/>
            <a:ext cx="1204532" cy="1577129"/>
          </a:xfrm>
          <a:custGeom>
            <a:avLst/>
            <a:gdLst/>
            <a:ahLst/>
            <a:cxnLst/>
            <a:rect l="l" t="t" r="r" b="b"/>
            <a:pathLst>
              <a:path w="1204532" h="1577129">
                <a:moveTo>
                  <a:pt x="0" y="0"/>
                </a:moveTo>
                <a:lnTo>
                  <a:pt x="1204532" y="0"/>
                </a:lnTo>
                <a:lnTo>
                  <a:pt x="1204532" y="1577129"/>
                </a:lnTo>
                <a:lnTo>
                  <a:pt x="0" y="157712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5" name="Freeform 5"/>
          <p:cNvSpPr/>
          <p:nvPr/>
        </p:nvSpPr>
        <p:spPr>
          <a:xfrm>
            <a:off x="6170766" y="5903279"/>
            <a:ext cx="1306214" cy="1437375"/>
          </a:xfrm>
          <a:custGeom>
            <a:avLst/>
            <a:gdLst/>
            <a:ahLst/>
            <a:cxnLst/>
            <a:rect l="l" t="t" r="r" b="b"/>
            <a:pathLst>
              <a:path w="1306214" h="1437375">
                <a:moveTo>
                  <a:pt x="0" y="0"/>
                </a:moveTo>
                <a:lnTo>
                  <a:pt x="1306214" y="0"/>
                </a:lnTo>
                <a:lnTo>
                  <a:pt x="1306214" y="1437375"/>
                </a:lnTo>
                <a:lnTo>
                  <a:pt x="0" y="143737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6" name="TextBox 6"/>
          <p:cNvSpPr txBox="1"/>
          <p:nvPr/>
        </p:nvSpPr>
        <p:spPr>
          <a:xfrm>
            <a:off x="4454075" y="865500"/>
            <a:ext cx="9379850" cy="1107454"/>
          </a:xfrm>
          <a:prstGeom prst="rect">
            <a:avLst/>
          </a:prstGeom>
        </p:spPr>
        <p:txBody>
          <a:bodyPr lIns="0" tIns="0" rIns="0" bIns="0" rtlCol="0" anchor="t">
            <a:spAutoFit/>
          </a:bodyPr>
          <a:lstStyle/>
          <a:p>
            <a:pPr algn="ctr">
              <a:lnSpc>
                <a:spcPts val="8336"/>
              </a:lnSpc>
            </a:pPr>
            <a:r>
              <a:rPr lang="en-US" sz="6947">
                <a:solidFill>
                  <a:srgbClr val="221A58"/>
                </a:solidFill>
                <a:latin typeface="Poppins Ultra-Bold"/>
              </a:rPr>
              <a:t>Our aims</a:t>
            </a:r>
          </a:p>
        </p:txBody>
      </p:sp>
      <p:sp>
        <p:nvSpPr>
          <p:cNvPr id="7" name="TextBox 7"/>
          <p:cNvSpPr txBox="1"/>
          <p:nvPr/>
        </p:nvSpPr>
        <p:spPr>
          <a:xfrm>
            <a:off x="8769733" y="3355627"/>
            <a:ext cx="8614350" cy="1235958"/>
          </a:xfrm>
          <a:prstGeom prst="rect">
            <a:avLst/>
          </a:prstGeom>
        </p:spPr>
        <p:txBody>
          <a:bodyPr lIns="0" tIns="0" rIns="0" bIns="0" rtlCol="0" anchor="t">
            <a:spAutoFit/>
          </a:bodyPr>
          <a:lstStyle/>
          <a:p>
            <a:pPr algn="just">
              <a:lnSpc>
                <a:spcPts val="3276"/>
              </a:lnSpc>
            </a:pPr>
            <a:r>
              <a:rPr lang="en-US" sz="2340">
                <a:solidFill>
                  <a:srgbClr val="221A58"/>
                </a:solidFill>
                <a:latin typeface="Poppins Medium"/>
              </a:rPr>
              <a:t>Increase engagement with, and representation of, marginalised people and subjects. g. via edit-a-thons</a:t>
            </a:r>
          </a:p>
          <a:p>
            <a:pPr algn="just">
              <a:lnSpc>
                <a:spcPts val="3276"/>
              </a:lnSpc>
              <a:spcBef>
                <a:spcPct val="0"/>
              </a:spcBef>
            </a:pPr>
            <a:endParaRPr lang="en-US" sz="2340">
              <a:solidFill>
                <a:srgbClr val="221A58"/>
              </a:solidFill>
              <a:latin typeface="Poppins Medium"/>
            </a:endParaRPr>
          </a:p>
        </p:txBody>
      </p:sp>
      <p:sp>
        <p:nvSpPr>
          <p:cNvPr id="8" name="TextBox 8"/>
          <p:cNvSpPr txBox="1"/>
          <p:nvPr/>
        </p:nvSpPr>
        <p:spPr>
          <a:xfrm>
            <a:off x="8769733" y="5435933"/>
            <a:ext cx="8614350" cy="1645533"/>
          </a:xfrm>
          <a:prstGeom prst="rect">
            <a:avLst/>
          </a:prstGeom>
        </p:spPr>
        <p:txBody>
          <a:bodyPr lIns="0" tIns="0" rIns="0" bIns="0" rtlCol="0" anchor="t">
            <a:spAutoFit/>
          </a:bodyPr>
          <a:lstStyle/>
          <a:p>
            <a:pPr algn="just">
              <a:lnSpc>
                <a:spcPts val="3276"/>
              </a:lnSpc>
            </a:pPr>
            <a:r>
              <a:rPr lang="en-US" sz="2340">
                <a:solidFill>
                  <a:srgbClr val="221A58"/>
                </a:solidFill>
                <a:latin typeface="Poppins Medium"/>
              </a:rPr>
              <a:t>Work with partners to develop digital, data and information literacy through Wikimedia. E.g. via training for staff, students and external community partners</a:t>
            </a:r>
          </a:p>
          <a:p>
            <a:pPr algn="just">
              <a:lnSpc>
                <a:spcPts val="3276"/>
              </a:lnSpc>
              <a:spcBef>
                <a:spcPct val="0"/>
              </a:spcBef>
            </a:pPr>
            <a:endParaRPr lang="en-US" sz="2340">
              <a:solidFill>
                <a:srgbClr val="221A58"/>
              </a:solidFill>
              <a:latin typeface="Poppins Medium"/>
            </a:endParaRPr>
          </a:p>
        </p:txBody>
      </p:sp>
      <p:sp>
        <p:nvSpPr>
          <p:cNvPr id="9" name="TextBox 9"/>
          <p:cNvSpPr txBox="1"/>
          <p:nvPr/>
        </p:nvSpPr>
        <p:spPr>
          <a:xfrm>
            <a:off x="8769733" y="7516239"/>
            <a:ext cx="8614350" cy="2464683"/>
          </a:xfrm>
          <a:prstGeom prst="rect">
            <a:avLst/>
          </a:prstGeom>
        </p:spPr>
        <p:txBody>
          <a:bodyPr lIns="0" tIns="0" rIns="0" bIns="0" rtlCol="0" anchor="t">
            <a:spAutoFit/>
          </a:bodyPr>
          <a:lstStyle/>
          <a:p>
            <a:pPr algn="just">
              <a:lnSpc>
                <a:spcPts val="3276"/>
              </a:lnSpc>
            </a:pPr>
            <a:r>
              <a:rPr lang="en-US" sz="2340">
                <a:solidFill>
                  <a:srgbClr val="221A58"/>
                </a:solidFill>
                <a:latin typeface="Poppins Medium"/>
              </a:rPr>
              <a:t>Develop our capacity to support open knowledge production. E.g. by increasing the number of individuals involved in the Network who would be integrating Wiki projects into their research, teaching and public engagement/knowledge exchange practice.</a:t>
            </a:r>
          </a:p>
          <a:p>
            <a:pPr algn="just">
              <a:lnSpc>
                <a:spcPts val="3276"/>
              </a:lnSpc>
              <a:spcBef>
                <a:spcPct val="0"/>
              </a:spcBef>
            </a:pPr>
            <a:endParaRPr lang="en-US" sz="2340">
              <a:solidFill>
                <a:srgbClr val="221A58"/>
              </a:solidFill>
              <a:latin typeface="Poppins Medium"/>
            </a:endParaRPr>
          </a:p>
        </p:txBody>
      </p:sp>
      <p:sp>
        <p:nvSpPr>
          <p:cNvPr id="10" name="TextBox 10"/>
          <p:cNvSpPr txBox="1"/>
          <p:nvPr/>
        </p:nvSpPr>
        <p:spPr>
          <a:xfrm>
            <a:off x="8769733" y="2816390"/>
            <a:ext cx="8614350" cy="466725"/>
          </a:xfrm>
          <a:prstGeom prst="rect">
            <a:avLst/>
          </a:prstGeom>
        </p:spPr>
        <p:txBody>
          <a:bodyPr lIns="0" tIns="0" rIns="0" bIns="0" rtlCol="0" anchor="t">
            <a:spAutoFit/>
          </a:bodyPr>
          <a:lstStyle/>
          <a:p>
            <a:pPr algn="l">
              <a:lnSpc>
                <a:spcPts val="3500"/>
              </a:lnSpc>
            </a:pPr>
            <a:r>
              <a:rPr lang="en-US" sz="2917">
                <a:solidFill>
                  <a:srgbClr val="221A58"/>
                </a:solidFill>
                <a:latin typeface="Poppins Ultra-Bold"/>
              </a:rPr>
              <a:t>Under-represented groups and knowledge</a:t>
            </a:r>
          </a:p>
        </p:txBody>
      </p:sp>
      <p:sp>
        <p:nvSpPr>
          <p:cNvPr id="11" name="TextBox 11"/>
          <p:cNvSpPr txBox="1"/>
          <p:nvPr/>
        </p:nvSpPr>
        <p:spPr>
          <a:xfrm>
            <a:off x="8769733" y="4895880"/>
            <a:ext cx="8614350" cy="466725"/>
          </a:xfrm>
          <a:prstGeom prst="rect">
            <a:avLst/>
          </a:prstGeom>
        </p:spPr>
        <p:txBody>
          <a:bodyPr lIns="0" tIns="0" rIns="0" bIns="0" rtlCol="0" anchor="t">
            <a:spAutoFit/>
          </a:bodyPr>
          <a:lstStyle/>
          <a:p>
            <a:pPr algn="l">
              <a:lnSpc>
                <a:spcPts val="3500"/>
              </a:lnSpc>
            </a:pPr>
            <a:r>
              <a:rPr lang="en-US" sz="2917">
                <a:solidFill>
                  <a:srgbClr val="221A58"/>
                </a:solidFill>
                <a:latin typeface="Poppins Ultra-Bold"/>
              </a:rPr>
              <a:t>Building digital, data, &amp; information literacy</a:t>
            </a:r>
          </a:p>
        </p:txBody>
      </p:sp>
      <p:sp>
        <p:nvSpPr>
          <p:cNvPr id="12" name="TextBox 12"/>
          <p:cNvSpPr txBox="1"/>
          <p:nvPr/>
        </p:nvSpPr>
        <p:spPr>
          <a:xfrm>
            <a:off x="8769733" y="6977378"/>
            <a:ext cx="8614350" cy="466725"/>
          </a:xfrm>
          <a:prstGeom prst="rect">
            <a:avLst/>
          </a:prstGeom>
        </p:spPr>
        <p:txBody>
          <a:bodyPr lIns="0" tIns="0" rIns="0" bIns="0" rtlCol="0" anchor="t">
            <a:spAutoFit/>
          </a:bodyPr>
          <a:lstStyle/>
          <a:p>
            <a:pPr algn="l">
              <a:lnSpc>
                <a:spcPts val="3500"/>
              </a:lnSpc>
            </a:pPr>
            <a:r>
              <a:rPr lang="en-US" sz="2917">
                <a:solidFill>
                  <a:srgbClr val="221A58"/>
                </a:solidFill>
                <a:latin typeface="Poppins Ultra-Bold"/>
              </a:rPr>
              <a:t>Increase capacity for open knowledge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3407405"/>
            <a:ext cx="5726439" cy="5755215"/>
          </a:xfrm>
          <a:custGeom>
            <a:avLst/>
            <a:gdLst/>
            <a:ahLst/>
            <a:cxnLst/>
            <a:rect l="l" t="t" r="r" b="b"/>
            <a:pathLst>
              <a:path w="5726439" h="5755215">
                <a:moveTo>
                  <a:pt x="0" y="0"/>
                </a:moveTo>
                <a:lnTo>
                  <a:pt x="5726439" y="0"/>
                </a:lnTo>
                <a:lnTo>
                  <a:pt x="5726439" y="5755215"/>
                </a:lnTo>
                <a:lnTo>
                  <a:pt x="0" y="575521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TextBox 3"/>
          <p:cNvSpPr txBox="1"/>
          <p:nvPr/>
        </p:nvSpPr>
        <p:spPr>
          <a:xfrm>
            <a:off x="8738968" y="6091452"/>
            <a:ext cx="3820563" cy="1268730"/>
          </a:xfrm>
          <a:prstGeom prst="rect">
            <a:avLst/>
          </a:prstGeom>
        </p:spPr>
        <p:txBody>
          <a:bodyPr lIns="0" tIns="0" rIns="0" bIns="0" rtlCol="0" anchor="t">
            <a:spAutoFit/>
          </a:bodyPr>
          <a:lstStyle/>
          <a:p>
            <a:pPr algn="l">
              <a:lnSpc>
                <a:spcPts val="2520"/>
              </a:lnSpc>
              <a:spcBef>
                <a:spcPct val="0"/>
              </a:spcBef>
            </a:pPr>
            <a:r>
              <a:rPr lang="en-US" sz="1800">
                <a:solidFill>
                  <a:srgbClr val="221A58"/>
                </a:solidFill>
                <a:latin typeface="Poppins"/>
              </a:rPr>
              <a:t>This has primarily focused on training of new editors, both inside the University and outwith. E.g. European Researchers’ Night.</a:t>
            </a:r>
          </a:p>
        </p:txBody>
      </p:sp>
      <p:grpSp>
        <p:nvGrpSpPr>
          <p:cNvPr id="4" name="Group 4"/>
          <p:cNvGrpSpPr/>
          <p:nvPr/>
        </p:nvGrpSpPr>
        <p:grpSpPr>
          <a:xfrm>
            <a:off x="12559530" y="6058514"/>
            <a:ext cx="881185" cy="881185"/>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18282"/>
            </a:solidFill>
          </p:spPr>
          <p:txBody>
            <a:bodyPr/>
            <a:lstStyle/>
            <a:p>
              <a:endParaRPr lang="en-GB"/>
            </a:p>
          </p:txBody>
        </p:sp>
        <p:sp>
          <p:nvSpPr>
            <p:cNvPr id="6" name="TextBox 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12559530" y="8219153"/>
            <a:ext cx="881185" cy="881185"/>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18282"/>
            </a:solidFill>
          </p:spPr>
          <p:txBody>
            <a:bodyPr/>
            <a:lstStyle/>
            <a:p>
              <a:endParaRPr lang="en-GB"/>
            </a:p>
          </p:txBody>
        </p:sp>
        <p:sp>
          <p:nvSpPr>
            <p:cNvPr id="9" name="TextBox 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7650669" y="5975222"/>
            <a:ext cx="881185" cy="881185"/>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18282"/>
            </a:solidFill>
          </p:spPr>
          <p:txBody>
            <a:bodyPr/>
            <a:lstStyle/>
            <a:p>
              <a:endParaRPr lang="en-GB"/>
            </a:p>
          </p:txBody>
        </p:sp>
        <p:sp>
          <p:nvSpPr>
            <p:cNvPr id="12" name="TextBox 12"/>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7650669" y="8135860"/>
            <a:ext cx="881185" cy="881185"/>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18282"/>
            </a:solidFill>
          </p:spPr>
          <p:txBody>
            <a:bodyPr/>
            <a:lstStyle/>
            <a:p>
              <a:endParaRPr lang="en-GB"/>
            </a:p>
          </p:txBody>
        </p:sp>
        <p:sp>
          <p:nvSpPr>
            <p:cNvPr id="15" name="TextBox 1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6" name="Freeform 16"/>
          <p:cNvSpPr/>
          <p:nvPr/>
        </p:nvSpPr>
        <p:spPr>
          <a:xfrm>
            <a:off x="1660351" y="4112111"/>
            <a:ext cx="1156688" cy="1156688"/>
          </a:xfrm>
          <a:custGeom>
            <a:avLst/>
            <a:gdLst/>
            <a:ahLst/>
            <a:cxnLst/>
            <a:rect l="l" t="t" r="r" b="b"/>
            <a:pathLst>
              <a:path w="1156688" h="1156688">
                <a:moveTo>
                  <a:pt x="0" y="0"/>
                </a:moveTo>
                <a:lnTo>
                  <a:pt x="1156688" y="0"/>
                </a:lnTo>
                <a:lnTo>
                  <a:pt x="1156688" y="1156688"/>
                </a:lnTo>
                <a:lnTo>
                  <a:pt x="0" y="115668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7" name="Freeform 17"/>
          <p:cNvSpPr/>
          <p:nvPr/>
        </p:nvSpPr>
        <p:spPr>
          <a:xfrm>
            <a:off x="4999959" y="4225834"/>
            <a:ext cx="977346" cy="813862"/>
          </a:xfrm>
          <a:custGeom>
            <a:avLst/>
            <a:gdLst/>
            <a:ahLst/>
            <a:cxnLst/>
            <a:rect l="l" t="t" r="r" b="b"/>
            <a:pathLst>
              <a:path w="977346" h="813862">
                <a:moveTo>
                  <a:pt x="0" y="0"/>
                </a:moveTo>
                <a:lnTo>
                  <a:pt x="977346" y="0"/>
                </a:lnTo>
                <a:lnTo>
                  <a:pt x="977346" y="813863"/>
                </a:lnTo>
                <a:lnTo>
                  <a:pt x="0" y="81386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18" name="Freeform 18"/>
          <p:cNvSpPr/>
          <p:nvPr/>
        </p:nvSpPr>
        <p:spPr>
          <a:xfrm>
            <a:off x="1779453" y="7504512"/>
            <a:ext cx="918485" cy="918485"/>
          </a:xfrm>
          <a:custGeom>
            <a:avLst/>
            <a:gdLst/>
            <a:ahLst/>
            <a:cxnLst/>
            <a:rect l="l" t="t" r="r" b="b"/>
            <a:pathLst>
              <a:path w="918485" h="918485">
                <a:moveTo>
                  <a:pt x="0" y="0"/>
                </a:moveTo>
                <a:lnTo>
                  <a:pt x="918485" y="0"/>
                </a:lnTo>
                <a:lnTo>
                  <a:pt x="918485" y="918485"/>
                </a:lnTo>
                <a:lnTo>
                  <a:pt x="0" y="91848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19" name="Freeform 19"/>
          <p:cNvSpPr/>
          <p:nvPr/>
        </p:nvSpPr>
        <p:spPr>
          <a:xfrm>
            <a:off x="5038763" y="7504512"/>
            <a:ext cx="938541" cy="938541"/>
          </a:xfrm>
          <a:custGeom>
            <a:avLst/>
            <a:gdLst/>
            <a:ahLst/>
            <a:cxnLst/>
            <a:rect l="l" t="t" r="r" b="b"/>
            <a:pathLst>
              <a:path w="938541" h="938541">
                <a:moveTo>
                  <a:pt x="0" y="0"/>
                </a:moveTo>
                <a:lnTo>
                  <a:pt x="938542" y="0"/>
                </a:lnTo>
                <a:lnTo>
                  <a:pt x="938542" y="938542"/>
                </a:lnTo>
                <a:lnTo>
                  <a:pt x="0" y="93854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sp>
        <p:nvSpPr>
          <p:cNvPr id="20" name="TextBox 20"/>
          <p:cNvSpPr txBox="1"/>
          <p:nvPr/>
        </p:nvSpPr>
        <p:spPr>
          <a:xfrm>
            <a:off x="4135087" y="784910"/>
            <a:ext cx="10017825" cy="1828800"/>
          </a:xfrm>
          <a:prstGeom prst="rect">
            <a:avLst/>
          </a:prstGeom>
        </p:spPr>
        <p:txBody>
          <a:bodyPr lIns="0" tIns="0" rIns="0" bIns="0" rtlCol="0" anchor="t">
            <a:spAutoFit/>
          </a:bodyPr>
          <a:lstStyle/>
          <a:p>
            <a:pPr algn="ctr">
              <a:lnSpc>
                <a:spcPts val="7002"/>
              </a:lnSpc>
            </a:pPr>
            <a:r>
              <a:rPr lang="en-US" sz="5835">
                <a:solidFill>
                  <a:srgbClr val="221A58"/>
                </a:solidFill>
                <a:latin typeface="Poppins Ultra-Bold"/>
              </a:rPr>
              <a:t>What have we tried so far at St Andrews?</a:t>
            </a:r>
          </a:p>
        </p:txBody>
      </p:sp>
      <p:sp>
        <p:nvSpPr>
          <p:cNvPr id="21" name="TextBox 21"/>
          <p:cNvSpPr txBox="1"/>
          <p:nvPr/>
        </p:nvSpPr>
        <p:spPr>
          <a:xfrm>
            <a:off x="7650669" y="3340730"/>
            <a:ext cx="9366747" cy="1703534"/>
          </a:xfrm>
          <a:prstGeom prst="rect">
            <a:avLst/>
          </a:prstGeom>
        </p:spPr>
        <p:txBody>
          <a:bodyPr lIns="0" tIns="0" rIns="0" bIns="0" rtlCol="0" anchor="t">
            <a:spAutoFit/>
          </a:bodyPr>
          <a:lstStyle/>
          <a:p>
            <a:pPr algn="l">
              <a:lnSpc>
                <a:spcPts val="3385"/>
              </a:lnSpc>
              <a:spcBef>
                <a:spcPct val="0"/>
              </a:spcBef>
            </a:pPr>
            <a:r>
              <a:rPr lang="en-US" sz="2418">
                <a:solidFill>
                  <a:srgbClr val="221A58"/>
                </a:solidFill>
                <a:latin typeface="Poppins"/>
              </a:rPr>
              <a:t>Wikipedia in universities, and at St Andrews in particular, isn’t new. Ad hoc advocacy by passionate individuals is important. But by bringing folks together, we can achieve so much more in collaboration!</a:t>
            </a:r>
          </a:p>
        </p:txBody>
      </p:sp>
      <p:sp>
        <p:nvSpPr>
          <p:cNvPr id="22" name="TextBox 22"/>
          <p:cNvSpPr txBox="1"/>
          <p:nvPr/>
        </p:nvSpPr>
        <p:spPr>
          <a:xfrm>
            <a:off x="8738968" y="5702654"/>
            <a:ext cx="4261155" cy="398729"/>
          </a:xfrm>
          <a:prstGeom prst="rect">
            <a:avLst/>
          </a:prstGeom>
        </p:spPr>
        <p:txBody>
          <a:bodyPr lIns="0" tIns="0" rIns="0" bIns="0" rtlCol="0" anchor="t">
            <a:spAutoFit/>
          </a:bodyPr>
          <a:lstStyle/>
          <a:p>
            <a:pPr algn="l">
              <a:lnSpc>
                <a:spcPts val="3222"/>
              </a:lnSpc>
              <a:spcBef>
                <a:spcPct val="0"/>
              </a:spcBef>
            </a:pPr>
            <a:r>
              <a:rPr lang="en-US" sz="2302">
                <a:solidFill>
                  <a:srgbClr val="221A58"/>
                </a:solidFill>
                <a:latin typeface="Poppins Ultra-Bold"/>
              </a:rPr>
              <a:t>Continuous Learning</a:t>
            </a:r>
          </a:p>
        </p:txBody>
      </p:sp>
      <p:sp>
        <p:nvSpPr>
          <p:cNvPr id="23" name="TextBox 23"/>
          <p:cNvSpPr txBox="1"/>
          <p:nvPr/>
        </p:nvSpPr>
        <p:spPr>
          <a:xfrm>
            <a:off x="8678778" y="7906604"/>
            <a:ext cx="2024951" cy="398729"/>
          </a:xfrm>
          <a:prstGeom prst="rect">
            <a:avLst/>
          </a:prstGeom>
        </p:spPr>
        <p:txBody>
          <a:bodyPr lIns="0" tIns="0" rIns="0" bIns="0" rtlCol="0" anchor="t">
            <a:spAutoFit/>
          </a:bodyPr>
          <a:lstStyle/>
          <a:p>
            <a:pPr algn="l">
              <a:lnSpc>
                <a:spcPts val="3222"/>
              </a:lnSpc>
              <a:spcBef>
                <a:spcPct val="0"/>
              </a:spcBef>
            </a:pPr>
            <a:r>
              <a:rPr lang="en-US" sz="2302">
                <a:solidFill>
                  <a:srgbClr val="221A58"/>
                </a:solidFill>
                <a:latin typeface="Poppins Ultra-Bold"/>
              </a:rPr>
              <a:t>Research</a:t>
            </a:r>
          </a:p>
        </p:txBody>
      </p:sp>
      <p:sp>
        <p:nvSpPr>
          <p:cNvPr id="24" name="TextBox 24"/>
          <p:cNvSpPr txBox="1"/>
          <p:nvPr/>
        </p:nvSpPr>
        <p:spPr>
          <a:xfrm>
            <a:off x="8678778" y="8295402"/>
            <a:ext cx="3820563" cy="1583055"/>
          </a:xfrm>
          <a:prstGeom prst="rect">
            <a:avLst/>
          </a:prstGeom>
        </p:spPr>
        <p:txBody>
          <a:bodyPr lIns="0" tIns="0" rIns="0" bIns="0" rtlCol="0" anchor="t">
            <a:spAutoFit/>
          </a:bodyPr>
          <a:lstStyle/>
          <a:p>
            <a:pPr algn="l">
              <a:lnSpc>
                <a:spcPts val="2520"/>
              </a:lnSpc>
              <a:spcBef>
                <a:spcPct val="0"/>
              </a:spcBef>
            </a:pPr>
            <a:r>
              <a:rPr lang="en-US" sz="1800">
                <a:solidFill>
                  <a:srgbClr val="221A58"/>
                </a:solidFill>
                <a:latin typeface="Poppins Medium"/>
              </a:rPr>
              <a:t>We are also running research projects to understand how university research is represented on Wikipedia, and digital research more broadly.</a:t>
            </a:r>
          </a:p>
        </p:txBody>
      </p:sp>
      <p:sp>
        <p:nvSpPr>
          <p:cNvPr id="25" name="TextBox 25"/>
          <p:cNvSpPr txBox="1"/>
          <p:nvPr/>
        </p:nvSpPr>
        <p:spPr>
          <a:xfrm>
            <a:off x="13711046" y="5702654"/>
            <a:ext cx="2024951" cy="398729"/>
          </a:xfrm>
          <a:prstGeom prst="rect">
            <a:avLst/>
          </a:prstGeom>
        </p:spPr>
        <p:txBody>
          <a:bodyPr lIns="0" tIns="0" rIns="0" bIns="0" rtlCol="0" anchor="t">
            <a:spAutoFit/>
          </a:bodyPr>
          <a:lstStyle/>
          <a:p>
            <a:pPr algn="l">
              <a:lnSpc>
                <a:spcPts val="3222"/>
              </a:lnSpc>
              <a:spcBef>
                <a:spcPct val="0"/>
              </a:spcBef>
            </a:pPr>
            <a:r>
              <a:rPr lang="en-US" sz="2302">
                <a:solidFill>
                  <a:srgbClr val="221A58"/>
                </a:solidFill>
                <a:latin typeface="Poppins Ultra-Bold"/>
              </a:rPr>
              <a:t>Teaching</a:t>
            </a:r>
          </a:p>
        </p:txBody>
      </p:sp>
      <p:sp>
        <p:nvSpPr>
          <p:cNvPr id="26" name="TextBox 26"/>
          <p:cNvSpPr txBox="1"/>
          <p:nvPr/>
        </p:nvSpPr>
        <p:spPr>
          <a:xfrm>
            <a:off x="13711046" y="6091452"/>
            <a:ext cx="3820563" cy="1583055"/>
          </a:xfrm>
          <a:prstGeom prst="rect">
            <a:avLst/>
          </a:prstGeom>
        </p:spPr>
        <p:txBody>
          <a:bodyPr lIns="0" tIns="0" rIns="0" bIns="0" rtlCol="0" anchor="t">
            <a:spAutoFit/>
          </a:bodyPr>
          <a:lstStyle/>
          <a:p>
            <a:pPr algn="l">
              <a:lnSpc>
                <a:spcPts val="2520"/>
              </a:lnSpc>
              <a:spcBef>
                <a:spcPct val="0"/>
              </a:spcBef>
            </a:pPr>
            <a:r>
              <a:rPr lang="en-US" sz="1800">
                <a:solidFill>
                  <a:srgbClr val="221A58"/>
                </a:solidFill>
                <a:latin typeface="Poppins"/>
              </a:rPr>
              <a:t>We have also integrated Wiki projects into modules in the School of Computer Science, as well as into optional programmes over the summer .</a:t>
            </a:r>
          </a:p>
        </p:txBody>
      </p:sp>
      <p:sp>
        <p:nvSpPr>
          <p:cNvPr id="27" name="TextBox 27"/>
          <p:cNvSpPr txBox="1"/>
          <p:nvPr/>
        </p:nvSpPr>
        <p:spPr>
          <a:xfrm>
            <a:off x="13711046" y="7906604"/>
            <a:ext cx="3306370" cy="398729"/>
          </a:xfrm>
          <a:prstGeom prst="rect">
            <a:avLst/>
          </a:prstGeom>
        </p:spPr>
        <p:txBody>
          <a:bodyPr lIns="0" tIns="0" rIns="0" bIns="0" rtlCol="0" anchor="t">
            <a:spAutoFit/>
          </a:bodyPr>
          <a:lstStyle/>
          <a:p>
            <a:pPr algn="l">
              <a:lnSpc>
                <a:spcPts val="3222"/>
              </a:lnSpc>
              <a:spcBef>
                <a:spcPct val="0"/>
              </a:spcBef>
            </a:pPr>
            <a:r>
              <a:rPr lang="en-US" sz="2302">
                <a:solidFill>
                  <a:srgbClr val="221A58"/>
                </a:solidFill>
                <a:latin typeface="Poppins Ultra-Bold"/>
              </a:rPr>
              <a:t>Knowledge Exchange</a:t>
            </a:r>
          </a:p>
        </p:txBody>
      </p:sp>
      <p:sp>
        <p:nvSpPr>
          <p:cNvPr id="28" name="TextBox 28"/>
          <p:cNvSpPr txBox="1"/>
          <p:nvPr/>
        </p:nvSpPr>
        <p:spPr>
          <a:xfrm>
            <a:off x="13711046" y="8295402"/>
            <a:ext cx="3820563" cy="1583055"/>
          </a:xfrm>
          <a:prstGeom prst="rect">
            <a:avLst/>
          </a:prstGeom>
        </p:spPr>
        <p:txBody>
          <a:bodyPr lIns="0" tIns="0" rIns="0" bIns="0" rtlCol="0" anchor="t">
            <a:spAutoFit/>
          </a:bodyPr>
          <a:lstStyle/>
          <a:p>
            <a:pPr algn="l">
              <a:lnSpc>
                <a:spcPts val="2520"/>
              </a:lnSpc>
              <a:spcBef>
                <a:spcPct val="0"/>
              </a:spcBef>
            </a:pPr>
            <a:r>
              <a:rPr lang="en-US" sz="1800">
                <a:solidFill>
                  <a:srgbClr val="221A58"/>
                </a:solidFill>
                <a:latin typeface="Poppins"/>
              </a:rPr>
              <a:t>We also collaborate with external organisations, such as GlobalShare, to offer training courses and collaborative projects.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90459" y="3196631"/>
            <a:ext cx="2666704" cy="3545560"/>
            <a:chOff x="0" y="0"/>
            <a:chExt cx="702342" cy="933810"/>
          </a:xfrm>
        </p:grpSpPr>
        <p:sp>
          <p:nvSpPr>
            <p:cNvPr id="3" name="Freeform 3"/>
            <p:cNvSpPr/>
            <p:nvPr/>
          </p:nvSpPr>
          <p:spPr>
            <a:xfrm>
              <a:off x="0" y="0"/>
              <a:ext cx="702342" cy="933810"/>
            </a:xfrm>
            <a:custGeom>
              <a:avLst/>
              <a:gdLst/>
              <a:ahLst/>
              <a:cxnLst/>
              <a:rect l="l" t="t" r="r" b="b"/>
              <a:pathLst>
                <a:path w="702342" h="933810">
                  <a:moveTo>
                    <a:pt x="148062" y="0"/>
                  </a:moveTo>
                  <a:lnTo>
                    <a:pt x="554280" y="0"/>
                  </a:lnTo>
                  <a:cubicBezTo>
                    <a:pt x="636052" y="0"/>
                    <a:pt x="702342" y="66290"/>
                    <a:pt x="702342" y="148062"/>
                  </a:cubicBezTo>
                  <a:lnTo>
                    <a:pt x="702342" y="785748"/>
                  </a:lnTo>
                  <a:cubicBezTo>
                    <a:pt x="702342" y="867520"/>
                    <a:pt x="636052" y="933810"/>
                    <a:pt x="554280" y="933810"/>
                  </a:cubicBezTo>
                  <a:lnTo>
                    <a:pt x="148062" y="933810"/>
                  </a:lnTo>
                  <a:cubicBezTo>
                    <a:pt x="66290" y="933810"/>
                    <a:pt x="0" y="867520"/>
                    <a:pt x="0" y="785748"/>
                  </a:cubicBezTo>
                  <a:lnTo>
                    <a:pt x="0" y="148062"/>
                  </a:lnTo>
                  <a:cubicBezTo>
                    <a:pt x="0" y="66290"/>
                    <a:pt x="66290" y="0"/>
                    <a:pt x="148062" y="0"/>
                  </a:cubicBezTo>
                  <a:close/>
                </a:path>
              </a:pathLst>
            </a:custGeom>
            <a:solidFill>
              <a:srgbClr val="221A58"/>
            </a:solidFill>
          </p:spPr>
          <p:txBody>
            <a:bodyPr/>
            <a:lstStyle/>
            <a:p>
              <a:endParaRPr lang="en-GB"/>
            </a:p>
          </p:txBody>
        </p:sp>
        <p:sp>
          <p:nvSpPr>
            <p:cNvPr id="4" name="TextBox 4"/>
            <p:cNvSpPr txBox="1"/>
            <p:nvPr/>
          </p:nvSpPr>
          <p:spPr>
            <a:xfrm>
              <a:off x="0" y="-57150"/>
              <a:ext cx="702342" cy="990960"/>
            </a:xfrm>
            <a:prstGeom prst="rect">
              <a:avLst/>
            </a:prstGeom>
          </p:spPr>
          <p:txBody>
            <a:bodyPr lIns="50800" tIns="50800" rIns="50800" bIns="50800" rtlCol="0" anchor="ctr"/>
            <a:lstStyle/>
            <a:p>
              <a:pPr algn="ctr">
                <a:lnSpc>
                  <a:spcPts val="2659"/>
                </a:lnSpc>
              </a:pPr>
              <a:endParaRPr/>
            </a:p>
            <a:p>
              <a:pPr algn="ctr">
                <a:lnSpc>
                  <a:spcPts val="2659"/>
                </a:lnSpc>
              </a:pPr>
              <a:endParaRPr/>
            </a:p>
            <a:p>
              <a:pPr algn="ctr">
                <a:lnSpc>
                  <a:spcPts val="2659"/>
                </a:lnSpc>
              </a:pPr>
              <a:endParaRPr/>
            </a:p>
            <a:p>
              <a:pPr algn="ctr">
                <a:lnSpc>
                  <a:spcPts val="2659"/>
                </a:lnSpc>
              </a:pPr>
              <a:endParaRPr/>
            </a:p>
            <a:p>
              <a:pPr algn="ctr">
                <a:lnSpc>
                  <a:spcPts val="2659"/>
                </a:lnSpc>
              </a:pPr>
              <a:r>
                <a:rPr lang="en-US" sz="1899">
                  <a:solidFill>
                    <a:srgbClr val="FFFFFF"/>
                  </a:solidFill>
                  <a:latin typeface="Poppins Bold"/>
                </a:rPr>
                <a:t>We will offer a guide on how to take advantage of knowledge exchange opportunities.</a:t>
              </a:r>
            </a:p>
          </p:txBody>
        </p:sp>
      </p:grpSp>
      <p:sp>
        <p:nvSpPr>
          <p:cNvPr id="5" name="Freeform 5"/>
          <p:cNvSpPr/>
          <p:nvPr/>
        </p:nvSpPr>
        <p:spPr>
          <a:xfrm>
            <a:off x="6233563" y="1753605"/>
            <a:ext cx="4554772" cy="6431613"/>
          </a:xfrm>
          <a:custGeom>
            <a:avLst/>
            <a:gdLst/>
            <a:ahLst/>
            <a:cxnLst/>
            <a:rect l="l" t="t" r="r" b="b"/>
            <a:pathLst>
              <a:path w="4554772" h="6431613">
                <a:moveTo>
                  <a:pt x="0" y="0"/>
                </a:moveTo>
                <a:lnTo>
                  <a:pt x="4554772" y="0"/>
                </a:lnTo>
                <a:lnTo>
                  <a:pt x="4554772" y="6431612"/>
                </a:lnTo>
                <a:lnTo>
                  <a:pt x="0" y="6431612"/>
                </a:lnTo>
                <a:lnTo>
                  <a:pt x="0" y="0"/>
                </a:lnTo>
                <a:close/>
              </a:path>
            </a:pathLst>
          </a:custGeom>
          <a:blipFill>
            <a:blip r:embed="rId3"/>
            <a:stretch>
              <a:fillRect/>
            </a:stretch>
          </a:blipFill>
        </p:spPr>
        <p:txBody>
          <a:bodyPr/>
          <a:lstStyle/>
          <a:p>
            <a:endParaRPr lang="en-GB"/>
          </a:p>
        </p:txBody>
      </p:sp>
      <p:sp>
        <p:nvSpPr>
          <p:cNvPr id="6" name="AutoShape 6"/>
          <p:cNvSpPr/>
          <p:nvPr/>
        </p:nvSpPr>
        <p:spPr>
          <a:xfrm flipV="1">
            <a:off x="4557163" y="4969411"/>
            <a:ext cx="1676400" cy="0"/>
          </a:xfrm>
          <a:prstGeom prst="line">
            <a:avLst/>
          </a:prstGeom>
          <a:ln w="38100" cap="flat">
            <a:solidFill>
              <a:srgbClr val="000000"/>
            </a:solidFill>
            <a:prstDash val="solid"/>
            <a:headEnd type="none" w="sm" len="sm"/>
            <a:tailEnd type="arrow" w="med" len="sm"/>
          </a:ln>
        </p:spPr>
        <p:txBody>
          <a:bodyPr/>
          <a:lstStyle/>
          <a:p>
            <a:endParaRPr lang="en-GB"/>
          </a:p>
        </p:txBody>
      </p:sp>
      <p:grpSp>
        <p:nvGrpSpPr>
          <p:cNvPr id="7" name="Group 7"/>
          <p:cNvGrpSpPr/>
          <p:nvPr/>
        </p:nvGrpSpPr>
        <p:grpSpPr>
          <a:xfrm>
            <a:off x="12467641" y="1677585"/>
            <a:ext cx="3086100" cy="3086100"/>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21A58"/>
            </a:solidFill>
          </p:spPr>
          <p:txBody>
            <a:bodyPr/>
            <a:lstStyle/>
            <a:p>
              <a:endParaRPr lang="en-GB"/>
            </a:p>
          </p:txBody>
        </p:sp>
        <p:sp>
          <p:nvSpPr>
            <p:cNvPr id="9" name="TextBox 9"/>
            <p:cNvSpPr txBox="1"/>
            <p:nvPr/>
          </p:nvSpPr>
          <p:spPr>
            <a:xfrm>
              <a:off x="76200" y="19050"/>
              <a:ext cx="660400" cy="717550"/>
            </a:xfrm>
            <a:prstGeom prst="rect">
              <a:avLst/>
            </a:prstGeom>
          </p:spPr>
          <p:txBody>
            <a:bodyPr lIns="50800" tIns="50800" rIns="50800" bIns="50800" rtlCol="0" anchor="ctr"/>
            <a:lstStyle/>
            <a:p>
              <a:pPr algn="ctr">
                <a:lnSpc>
                  <a:spcPts val="2659"/>
                </a:lnSpc>
              </a:pPr>
              <a:r>
                <a:rPr lang="en-US" sz="1899">
                  <a:solidFill>
                    <a:srgbClr val="FFFFFF"/>
                  </a:solidFill>
                  <a:latin typeface="Poppins Bold"/>
                </a:rPr>
                <a:t>IDEA Network membership </a:t>
              </a:r>
            </a:p>
            <a:p>
              <a:pPr algn="ctr">
                <a:lnSpc>
                  <a:spcPts val="2659"/>
                </a:lnSpc>
              </a:pPr>
              <a:endParaRPr lang="en-US" sz="1899">
                <a:solidFill>
                  <a:srgbClr val="FFFFFF"/>
                </a:solidFill>
                <a:latin typeface="Poppins Bold"/>
              </a:endParaRPr>
            </a:p>
            <a:p>
              <a:pPr algn="ctr">
                <a:lnSpc>
                  <a:spcPts val="2659"/>
                </a:lnSpc>
              </a:pPr>
              <a:r>
                <a:rPr lang="en-US" sz="1899">
                  <a:solidFill>
                    <a:srgbClr val="FFFFFF"/>
                  </a:solidFill>
                  <a:latin typeface="Poppins"/>
                </a:rPr>
                <a:t>Optional 30 min once every three weeks.</a:t>
              </a:r>
            </a:p>
          </p:txBody>
        </p:sp>
      </p:grpSp>
      <p:sp>
        <p:nvSpPr>
          <p:cNvPr id="10" name="AutoShape 10"/>
          <p:cNvSpPr/>
          <p:nvPr/>
        </p:nvSpPr>
        <p:spPr>
          <a:xfrm flipV="1">
            <a:off x="10788335" y="3220635"/>
            <a:ext cx="1679306" cy="1748776"/>
          </a:xfrm>
          <a:prstGeom prst="line">
            <a:avLst/>
          </a:prstGeom>
          <a:ln w="38100" cap="flat">
            <a:solidFill>
              <a:srgbClr val="000000"/>
            </a:solidFill>
            <a:prstDash val="solid"/>
            <a:headEnd type="none" w="sm" len="sm"/>
            <a:tailEnd type="arrow" w="med" len="sm"/>
          </a:ln>
        </p:spPr>
        <p:txBody>
          <a:bodyPr/>
          <a:lstStyle/>
          <a:p>
            <a:endParaRPr lang="en-GB"/>
          </a:p>
        </p:txBody>
      </p:sp>
      <p:grpSp>
        <p:nvGrpSpPr>
          <p:cNvPr id="11" name="Group 11"/>
          <p:cNvGrpSpPr/>
          <p:nvPr/>
        </p:nvGrpSpPr>
        <p:grpSpPr>
          <a:xfrm>
            <a:off x="12467641" y="5691595"/>
            <a:ext cx="3086100" cy="3086100"/>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21A58"/>
            </a:solidFill>
          </p:spPr>
          <p:txBody>
            <a:bodyPr/>
            <a:lstStyle/>
            <a:p>
              <a:endParaRPr lang="en-GB"/>
            </a:p>
          </p:txBody>
        </p:sp>
        <p:sp>
          <p:nvSpPr>
            <p:cNvPr id="13" name="TextBox 13"/>
            <p:cNvSpPr txBox="1"/>
            <p:nvPr/>
          </p:nvSpPr>
          <p:spPr>
            <a:xfrm>
              <a:off x="76200" y="19050"/>
              <a:ext cx="660400" cy="717550"/>
            </a:xfrm>
            <a:prstGeom prst="rect">
              <a:avLst/>
            </a:prstGeom>
          </p:spPr>
          <p:txBody>
            <a:bodyPr lIns="50800" tIns="50800" rIns="50800" bIns="50800" rtlCol="0" anchor="ctr"/>
            <a:lstStyle/>
            <a:p>
              <a:pPr algn="ctr">
                <a:lnSpc>
                  <a:spcPts val="2659"/>
                </a:lnSpc>
              </a:pPr>
              <a:r>
                <a:rPr lang="en-US" sz="1899">
                  <a:solidFill>
                    <a:srgbClr val="FFFFFF"/>
                  </a:solidFill>
                  <a:latin typeface="Poppins Bold"/>
                </a:rPr>
                <a:t>Steering Group</a:t>
              </a:r>
            </a:p>
            <a:p>
              <a:pPr algn="ctr">
                <a:lnSpc>
                  <a:spcPts val="2659"/>
                </a:lnSpc>
              </a:pPr>
              <a:endParaRPr lang="en-US" sz="1899">
                <a:solidFill>
                  <a:srgbClr val="FFFFFF"/>
                </a:solidFill>
                <a:latin typeface="Poppins Bold"/>
              </a:endParaRPr>
            </a:p>
            <a:p>
              <a:pPr algn="ctr">
                <a:lnSpc>
                  <a:spcPts val="2659"/>
                </a:lnSpc>
              </a:pPr>
              <a:r>
                <a:rPr lang="en-US" sz="1899">
                  <a:solidFill>
                    <a:srgbClr val="FFFFFF"/>
                  </a:solidFill>
                  <a:latin typeface="Poppins"/>
                </a:rPr>
                <a:t>1~2 hours once every three weeks.</a:t>
              </a:r>
            </a:p>
          </p:txBody>
        </p:sp>
      </p:grpSp>
      <p:sp>
        <p:nvSpPr>
          <p:cNvPr id="14" name="Freeform 14"/>
          <p:cNvSpPr/>
          <p:nvPr/>
        </p:nvSpPr>
        <p:spPr>
          <a:xfrm>
            <a:off x="7714530" y="5067300"/>
            <a:ext cx="1621378" cy="1621378"/>
          </a:xfrm>
          <a:custGeom>
            <a:avLst/>
            <a:gdLst/>
            <a:ahLst/>
            <a:cxnLst/>
            <a:rect l="l" t="t" r="r" b="b"/>
            <a:pathLst>
              <a:path w="1621378" h="1621378">
                <a:moveTo>
                  <a:pt x="0" y="0"/>
                </a:moveTo>
                <a:lnTo>
                  <a:pt x="1621379" y="0"/>
                </a:lnTo>
                <a:lnTo>
                  <a:pt x="1621379" y="1621378"/>
                </a:lnTo>
                <a:lnTo>
                  <a:pt x="0" y="1621378"/>
                </a:lnTo>
                <a:lnTo>
                  <a:pt x="0" y="0"/>
                </a:lnTo>
                <a:close/>
              </a:path>
            </a:pathLst>
          </a:custGeom>
          <a:blipFill>
            <a:blip r:embed="rId4"/>
            <a:stretch>
              <a:fillRect/>
            </a:stretch>
          </a:blipFill>
        </p:spPr>
        <p:txBody>
          <a:bodyPr/>
          <a:lstStyle/>
          <a:p>
            <a:endParaRPr lang="en-GB"/>
          </a:p>
        </p:txBody>
      </p:sp>
      <p:grpSp>
        <p:nvGrpSpPr>
          <p:cNvPr id="15" name="Group 15"/>
          <p:cNvGrpSpPr/>
          <p:nvPr/>
        </p:nvGrpSpPr>
        <p:grpSpPr>
          <a:xfrm>
            <a:off x="12850256" y="2131340"/>
            <a:ext cx="2389744" cy="878560"/>
            <a:chOff x="0" y="0"/>
            <a:chExt cx="629398" cy="231390"/>
          </a:xfrm>
        </p:grpSpPr>
        <p:sp>
          <p:nvSpPr>
            <p:cNvPr id="16" name="Freeform 16"/>
            <p:cNvSpPr/>
            <p:nvPr/>
          </p:nvSpPr>
          <p:spPr>
            <a:xfrm>
              <a:off x="0" y="0"/>
              <a:ext cx="629398" cy="231390"/>
            </a:xfrm>
            <a:custGeom>
              <a:avLst/>
              <a:gdLst/>
              <a:ahLst/>
              <a:cxnLst/>
              <a:rect l="l" t="t" r="r" b="b"/>
              <a:pathLst>
                <a:path w="629398" h="231390">
                  <a:moveTo>
                    <a:pt x="115695" y="0"/>
                  </a:moveTo>
                  <a:lnTo>
                    <a:pt x="513702" y="0"/>
                  </a:lnTo>
                  <a:cubicBezTo>
                    <a:pt x="577599" y="0"/>
                    <a:pt x="629398" y="51799"/>
                    <a:pt x="629398" y="115695"/>
                  </a:cubicBezTo>
                  <a:lnTo>
                    <a:pt x="629398" y="115695"/>
                  </a:lnTo>
                  <a:cubicBezTo>
                    <a:pt x="629398" y="146379"/>
                    <a:pt x="617208" y="175807"/>
                    <a:pt x="595511" y="197504"/>
                  </a:cubicBezTo>
                  <a:cubicBezTo>
                    <a:pt x="573814" y="219201"/>
                    <a:pt x="544387" y="231390"/>
                    <a:pt x="513702" y="231390"/>
                  </a:cubicBezTo>
                  <a:lnTo>
                    <a:pt x="115695" y="231390"/>
                  </a:lnTo>
                  <a:cubicBezTo>
                    <a:pt x="85011" y="231390"/>
                    <a:pt x="55583" y="219201"/>
                    <a:pt x="33886" y="197504"/>
                  </a:cubicBezTo>
                  <a:cubicBezTo>
                    <a:pt x="12189" y="175807"/>
                    <a:pt x="0" y="146379"/>
                    <a:pt x="0" y="115695"/>
                  </a:cubicBezTo>
                  <a:lnTo>
                    <a:pt x="0" y="115695"/>
                  </a:lnTo>
                  <a:cubicBezTo>
                    <a:pt x="0" y="85011"/>
                    <a:pt x="12189" y="55583"/>
                    <a:pt x="33886" y="33886"/>
                  </a:cubicBezTo>
                  <a:cubicBezTo>
                    <a:pt x="55583" y="12189"/>
                    <a:pt x="85011" y="0"/>
                    <a:pt x="115695" y="0"/>
                  </a:cubicBezTo>
                  <a:close/>
                </a:path>
              </a:pathLst>
            </a:custGeom>
            <a:solidFill>
              <a:srgbClr val="F5EBDC"/>
            </a:solidFill>
          </p:spPr>
          <p:txBody>
            <a:bodyPr/>
            <a:lstStyle/>
            <a:p>
              <a:endParaRPr lang="en-GB"/>
            </a:p>
          </p:txBody>
        </p:sp>
        <p:sp>
          <p:nvSpPr>
            <p:cNvPr id="17" name="TextBox 17"/>
            <p:cNvSpPr txBox="1"/>
            <p:nvPr/>
          </p:nvSpPr>
          <p:spPr>
            <a:xfrm>
              <a:off x="0" y="-57150"/>
              <a:ext cx="629398" cy="288540"/>
            </a:xfrm>
            <a:prstGeom prst="rect">
              <a:avLst/>
            </a:prstGeom>
          </p:spPr>
          <p:txBody>
            <a:bodyPr lIns="50800" tIns="50800" rIns="50800" bIns="50800" rtlCol="0" anchor="ctr"/>
            <a:lstStyle/>
            <a:p>
              <a:pPr algn="ctr">
                <a:lnSpc>
                  <a:spcPts val="2659"/>
                </a:lnSpc>
              </a:pPr>
              <a:r>
                <a:rPr lang="en-US" sz="1899" dirty="0">
                  <a:solidFill>
                    <a:srgbClr val="221A58"/>
                  </a:solidFill>
                  <a:latin typeface="Poppins Bold"/>
                </a:rPr>
                <a:t>IDEA Network Membership</a:t>
              </a:r>
            </a:p>
          </p:txBody>
        </p:sp>
      </p:grpSp>
      <p:grpSp>
        <p:nvGrpSpPr>
          <p:cNvPr id="18" name="Group 18"/>
          <p:cNvGrpSpPr/>
          <p:nvPr/>
        </p:nvGrpSpPr>
        <p:grpSpPr>
          <a:xfrm>
            <a:off x="12815819" y="6302763"/>
            <a:ext cx="2389744" cy="696333"/>
            <a:chOff x="0" y="0"/>
            <a:chExt cx="629398" cy="183396"/>
          </a:xfrm>
        </p:grpSpPr>
        <p:sp>
          <p:nvSpPr>
            <p:cNvPr id="19" name="Freeform 19"/>
            <p:cNvSpPr/>
            <p:nvPr/>
          </p:nvSpPr>
          <p:spPr>
            <a:xfrm>
              <a:off x="0" y="0"/>
              <a:ext cx="629398" cy="183396"/>
            </a:xfrm>
            <a:custGeom>
              <a:avLst/>
              <a:gdLst/>
              <a:ahLst/>
              <a:cxnLst/>
              <a:rect l="l" t="t" r="r" b="b"/>
              <a:pathLst>
                <a:path w="629398" h="183396">
                  <a:moveTo>
                    <a:pt x="91698" y="0"/>
                  </a:moveTo>
                  <a:lnTo>
                    <a:pt x="537699" y="0"/>
                  </a:lnTo>
                  <a:cubicBezTo>
                    <a:pt x="588343" y="0"/>
                    <a:pt x="629398" y="41055"/>
                    <a:pt x="629398" y="91698"/>
                  </a:cubicBezTo>
                  <a:lnTo>
                    <a:pt x="629398" y="91698"/>
                  </a:lnTo>
                  <a:cubicBezTo>
                    <a:pt x="629398" y="116018"/>
                    <a:pt x="619737" y="139342"/>
                    <a:pt x="602540" y="156539"/>
                  </a:cubicBezTo>
                  <a:cubicBezTo>
                    <a:pt x="585343" y="173735"/>
                    <a:pt x="562019" y="183396"/>
                    <a:pt x="537699" y="183396"/>
                  </a:cubicBezTo>
                  <a:lnTo>
                    <a:pt x="91698" y="183396"/>
                  </a:lnTo>
                  <a:cubicBezTo>
                    <a:pt x="67378" y="183396"/>
                    <a:pt x="44055" y="173735"/>
                    <a:pt x="26858" y="156539"/>
                  </a:cubicBezTo>
                  <a:cubicBezTo>
                    <a:pt x="9661" y="139342"/>
                    <a:pt x="0" y="116018"/>
                    <a:pt x="0" y="91698"/>
                  </a:cubicBezTo>
                  <a:lnTo>
                    <a:pt x="0" y="91698"/>
                  </a:lnTo>
                  <a:cubicBezTo>
                    <a:pt x="0" y="67378"/>
                    <a:pt x="9661" y="44055"/>
                    <a:pt x="26858" y="26858"/>
                  </a:cubicBezTo>
                  <a:cubicBezTo>
                    <a:pt x="44055" y="9661"/>
                    <a:pt x="67378" y="0"/>
                    <a:pt x="91698" y="0"/>
                  </a:cubicBezTo>
                  <a:close/>
                </a:path>
              </a:pathLst>
            </a:custGeom>
            <a:solidFill>
              <a:srgbClr val="F5EBDC"/>
            </a:solidFill>
          </p:spPr>
          <p:txBody>
            <a:bodyPr/>
            <a:lstStyle/>
            <a:p>
              <a:endParaRPr lang="en-GB"/>
            </a:p>
          </p:txBody>
        </p:sp>
        <p:sp>
          <p:nvSpPr>
            <p:cNvPr id="20" name="TextBox 20"/>
            <p:cNvSpPr txBox="1"/>
            <p:nvPr/>
          </p:nvSpPr>
          <p:spPr>
            <a:xfrm>
              <a:off x="0" y="-57150"/>
              <a:ext cx="629398" cy="240546"/>
            </a:xfrm>
            <a:prstGeom prst="rect">
              <a:avLst/>
            </a:prstGeom>
          </p:spPr>
          <p:txBody>
            <a:bodyPr lIns="50800" tIns="50800" rIns="50800" bIns="50800" rtlCol="0" anchor="ctr"/>
            <a:lstStyle/>
            <a:p>
              <a:pPr algn="ctr">
                <a:lnSpc>
                  <a:spcPts val="2659"/>
                </a:lnSpc>
              </a:pPr>
              <a:r>
                <a:rPr lang="en-US" sz="1899">
                  <a:solidFill>
                    <a:srgbClr val="221A58"/>
                  </a:solidFill>
                  <a:latin typeface="Poppins Bold"/>
                </a:rPr>
                <a:t>Steering Group</a:t>
              </a:r>
            </a:p>
          </p:txBody>
        </p:sp>
      </p:grpSp>
      <p:sp>
        <p:nvSpPr>
          <p:cNvPr id="21" name="Freeform 21"/>
          <p:cNvSpPr/>
          <p:nvPr/>
        </p:nvSpPr>
        <p:spPr>
          <a:xfrm>
            <a:off x="12635797" y="3201585"/>
            <a:ext cx="360044" cy="360044"/>
          </a:xfrm>
          <a:custGeom>
            <a:avLst/>
            <a:gdLst/>
            <a:ahLst/>
            <a:cxnLst/>
            <a:rect l="l" t="t" r="r" b="b"/>
            <a:pathLst>
              <a:path w="360044" h="360044">
                <a:moveTo>
                  <a:pt x="0" y="0"/>
                </a:moveTo>
                <a:lnTo>
                  <a:pt x="360044" y="0"/>
                </a:lnTo>
                <a:lnTo>
                  <a:pt x="360044" y="360044"/>
                </a:lnTo>
                <a:lnTo>
                  <a:pt x="0" y="36004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22" name="Freeform 22"/>
          <p:cNvSpPr/>
          <p:nvPr/>
        </p:nvSpPr>
        <p:spPr>
          <a:xfrm>
            <a:off x="12635797" y="7234645"/>
            <a:ext cx="360044" cy="360044"/>
          </a:xfrm>
          <a:custGeom>
            <a:avLst/>
            <a:gdLst/>
            <a:ahLst/>
            <a:cxnLst/>
            <a:rect l="l" t="t" r="r" b="b"/>
            <a:pathLst>
              <a:path w="360044" h="360044">
                <a:moveTo>
                  <a:pt x="0" y="0"/>
                </a:moveTo>
                <a:lnTo>
                  <a:pt x="360044" y="0"/>
                </a:lnTo>
                <a:lnTo>
                  <a:pt x="360044" y="360044"/>
                </a:lnTo>
                <a:lnTo>
                  <a:pt x="0" y="36004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23" name="Freeform 23"/>
          <p:cNvSpPr/>
          <p:nvPr/>
        </p:nvSpPr>
        <p:spPr>
          <a:xfrm>
            <a:off x="2707839" y="3475454"/>
            <a:ext cx="1031944" cy="943760"/>
          </a:xfrm>
          <a:custGeom>
            <a:avLst/>
            <a:gdLst/>
            <a:ahLst/>
            <a:cxnLst/>
            <a:rect l="l" t="t" r="r" b="b"/>
            <a:pathLst>
              <a:path w="1031944" h="943760">
                <a:moveTo>
                  <a:pt x="0" y="0"/>
                </a:moveTo>
                <a:lnTo>
                  <a:pt x="1031944" y="0"/>
                </a:lnTo>
                <a:lnTo>
                  <a:pt x="1031944" y="943760"/>
                </a:lnTo>
                <a:lnTo>
                  <a:pt x="0" y="943760"/>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GB"/>
          </a:p>
        </p:txBody>
      </p:sp>
      <p:sp>
        <p:nvSpPr>
          <p:cNvPr id="24" name="AutoShape 24"/>
          <p:cNvSpPr/>
          <p:nvPr/>
        </p:nvSpPr>
        <p:spPr>
          <a:xfrm flipH="1" flipV="1">
            <a:off x="10788335" y="5143500"/>
            <a:ext cx="1441803" cy="2091145"/>
          </a:xfrm>
          <a:prstGeom prst="line">
            <a:avLst/>
          </a:prstGeom>
          <a:ln w="38100" cap="flat">
            <a:solidFill>
              <a:srgbClr val="000000"/>
            </a:solidFill>
            <a:prstDash val="solid"/>
            <a:headEnd type="arrow" w="med" len="sm"/>
            <a:tailEnd type="none" w="sm" len="sm"/>
          </a:ln>
        </p:spPr>
        <p:txBody>
          <a:bodyPr/>
          <a:lstStyle/>
          <a:p>
            <a:endParaRPr lang="en-GB"/>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03685" y="6378537"/>
            <a:ext cx="7740315" cy="599997"/>
            <a:chOff x="0" y="0"/>
            <a:chExt cx="9011068" cy="698500"/>
          </a:xfrm>
        </p:grpSpPr>
        <p:sp>
          <p:nvSpPr>
            <p:cNvPr id="3" name="Freeform 3"/>
            <p:cNvSpPr/>
            <p:nvPr/>
          </p:nvSpPr>
          <p:spPr>
            <a:xfrm>
              <a:off x="19207" y="0"/>
              <a:ext cx="8972655" cy="698500"/>
            </a:xfrm>
            <a:custGeom>
              <a:avLst/>
              <a:gdLst/>
              <a:ahLst/>
              <a:cxnLst/>
              <a:rect l="l" t="t" r="r" b="b"/>
              <a:pathLst>
                <a:path w="8972655" h="698500">
                  <a:moveTo>
                    <a:pt x="8941561" y="435703"/>
                  </a:moveTo>
                  <a:lnTo>
                    <a:pt x="8838961" y="612047"/>
                  </a:lnTo>
                  <a:cubicBezTo>
                    <a:pt x="8807819" y="665572"/>
                    <a:pt x="8750565" y="698500"/>
                    <a:pt x="8688640" y="698500"/>
                  </a:cubicBezTo>
                  <a:lnTo>
                    <a:pt x="284014" y="698500"/>
                  </a:lnTo>
                  <a:cubicBezTo>
                    <a:pt x="222089" y="698500"/>
                    <a:pt x="164835" y="665572"/>
                    <a:pt x="133693" y="612047"/>
                  </a:cubicBezTo>
                  <a:lnTo>
                    <a:pt x="31093" y="435703"/>
                  </a:lnTo>
                  <a:cubicBezTo>
                    <a:pt x="0" y="382261"/>
                    <a:pt x="0" y="316239"/>
                    <a:pt x="31093" y="262797"/>
                  </a:cubicBezTo>
                  <a:lnTo>
                    <a:pt x="133693" y="86453"/>
                  </a:lnTo>
                  <a:cubicBezTo>
                    <a:pt x="164835" y="32928"/>
                    <a:pt x="222089" y="0"/>
                    <a:pt x="284014" y="0"/>
                  </a:cubicBezTo>
                  <a:lnTo>
                    <a:pt x="8688640" y="0"/>
                  </a:lnTo>
                  <a:cubicBezTo>
                    <a:pt x="8750565" y="0"/>
                    <a:pt x="8807819" y="32928"/>
                    <a:pt x="8838961" y="86453"/>
                  </a:cubicBezTo>
                  <a:lnTo>
                    <a:pt x="8941561" y="262797"/>
                  </a:lnTo>
                  <a:cubicBezTo>
                    <a:pt x="8972654" y="316239"/>
                    <a:pt x="8972654" y="382261"/>
                    <a:pt x="8941561" y="435703"/>
                  </a:cubicBezTo>
                  <a:close/>
                </a:path>
              </a:pathLst>
            </a:custGeom>
            <a:solidFill>
              <a:srgbClr val="F8B9E5"/>
            </a:solidFill>
          </p:spPr>
          <p:txBody>
            <a:bodyPr/>
            <a:lstStyle/>
            <a:p>
              <a:endParaRPr lang="en-GB"/>
            </a:p>
          </p:txBody>
        </p:sp>
        <p:sp>
          <p:nvSpPr>
            <p:cNvPr id="4" name="TextBox 4"/>
            <p:cNvSpPr txBox="1"/>
            <p:nvPr/>
          </p:nvSpPr>
          <p:spPr>
            <a:xfrm>
              <a:off x="114300" y="-38100"/>
              <a:ext cx="8782468" cy="736600"/>
            </a:xfrm>
            <a:prstGeom prst="rect">
              <a:avLst/>
            </a:prstGeom>
          </p:spPr>
          <p:txBody>
            <a:bodyPr lIns="50800" tIns="50800" rIns="50800" bIns="50800" rtlCol="0" anchor="ctr"/>
            <a:lstStyle/>
            <a:p>
              <a:pPr algn="ctr">
                <a:lnSpc>
                  <a:spcPts val="3359"/>
                </a:lnSpc>
              </a:pPr>
              <a:endParaRPr/>
            </a:p>
          </p:txBody>
        </p:sp>
      </p:grpSp>
      <p:sp>
        <p:nvSpPr>
          <p:cNvPr id="5" name="Freeform 5"/>
          <p:cNvSpPr/>
          <p:nvPr/>
        </p:nvSpPr>
        <p:spPr>
          <a:xfrm>
            <a:off x="1028700" y="6191261"/>
            <a:ext cx="974550" cy="974550"/>
          </a:xfrm>
          <a:custGeom>
            <a:avLst/>
            <a:gdLst/>
            <a:ahLst/>
            <a:cxnLst/>
            <a:rect l="l" t="t" r="r" b="b"/>
            <a:pathLst>
              <a:path w="974550" h="974550">
                <a:moveTo>
                  <a:pt x="0" y="0"/>
                </a:moveTo>
                <a:lnTo>
                  <a:pt x="974550" y="0"/>
                </a:lnTo>
                <a:lnTo>
                  <a:pt x="974550" y="974549"/>
                </a:lnTo>
                <a:lnTo>
                  <a:pt x="0" y="9745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6" name="Group 6"/>
          <p:cNvGrpSpPr/>
          <p:nvPr/>
        </p:nvGrpSpPr>
        <p:grpSpPr>
          <a:xfrm>
            <a:off x="1403685" y="8480625"/>
            <a:ext cx="7740315" cy="599997"/>
            <a:chOff x="0" y="0"/>
            <a:chExt cx="9011068" cy="698500"/>
          </a:xfrm>
        </p:grpSpPr>
        <p:sp>
          <p:nvSpPr>
            <p:cNvPr id="7" name="Freeform 7"/>
            <p:cNvSpPr/>
            <p:nvPr/>
          </p:nvSpPr>
          <p:spPr>
            <a:xfrm>
              <a:off x="19207" y="0"/>
              <a:ext cx="8972655" cy="698500"/>
            </a:xfrm>
            <a:custGeom>
              <a:avLst/>
              <a:gdLst/>
              <a:ahLst/>
              <a:cxnLst/>
              <a:rect l="l" t="t" r="r" b="b"/>
              <a:pathLst>
                <a:path w="8972655" h="698500">
                  <a:moveTo>
                    <a:pt x="8941561" y="435703"/>
                  </a:moveTo>
                  <a:lnTo>
                    <a:pt x="8838961" y="612047"/>
                  </a:lnTo>
                  <a:cubicBezTo>
                    <a:pt x="8807819" y="665572"/>
                    <a:pt x="8750565" y="698500"/>
                    <a:pt x="8688640" y="698500"/>
                  </a:cubicBezTo>
                  <a:lnTo>
                    <a:pt x="284014" y="698500"/>
                  </a:lnTo>
                  <a:cubicBezTo>
                    <a:pt x="222089" y="698500"/>
                    <a:pt x="164835" y="665572"/>
                    <a:pt x="133693" y="612047"/>
                  </a:cubicBezTo>
                  <a:lnTo>
                    <a:pt x="31093" y="435703"/>
                  </a:lnTo>
                  <a:cubicBezTo>
                    <a:pt x="0" y="382261"/>
                    <a:pt x="0" y="316239"/>
                    <a:pt x="31093" y="262797"/>
                  </a:cubicBezTo>
                  <a:lnTo>
                    <a:pt x="133693" y="86453"/>
                  </a:lnTo>
                  <a:cubicBezTo>
                    <a:pt x="164835" y="32928"/>
                    <a:pt x="222089" y="0"/>
                    <a:pt x="284014" y="0"/>
                  </a:cubicBezTo>
                  <a:lnTo>
                    <a:pt x="8688640" y="0"/>
                  </a:lnTo>
                  <a:cubicBezTo>
                    <a:pt x="8750565" y="0"/>
                    <a:pt x="8807819" y="32928"/>
                    <a:pt x="8838961" y="86453"/>
                  </a:cubicBezTo>
                  <a:lnTo>
                    <a:pt x="8941561" y="262797"/>
                  </a:lnTo>
                  <a:cubicBezTo>
                    <a:pt x="8972654" y="316239"/>
                    <a:pt x="8972654" y="382261"/>
                    <a:pt x="8941561" y="435703"/>
                  </a:cubicBezTo>
                  <a:close/>
                </a:path>
              </a:pathLst>
            </a:custGeom>
            <a:solidFill>
              <a:srgbClr val="F8B9E5"/>
            </a:solidFill>
          </p:spPr>
          <p:txBody>
            <a:bodyPr/>
            <a:lstStyle/>
            <a:p>
              <a:endParaRPr lang="en-GB"/>
            </a:p>
          </p:txBody>
        </p:sp>
        <p:sp>
          <p:nvSpPr>
            <p:cNvPr id="8" name="TextBox 8"/>
            <p:cNvSpPr txBox="1"/>
            <p:nvPr/>
          </p:nvSpPr>
          <p:spPr>
            <a:xfrm>
              <a:off x="114300" y="-38100"/>
              <a:ext cx="8782468" cy="736600"/>
            </a:xfrm>
            <a:prstGeom prst="rect">
              <a:avLst/>
            </a:prstGeom>
          </p:spPr>
          <p:txBody>
            <a:bodyPr lIns="50800" tIns="50800" rIns="50800" bIns="50800" rtlCol="0" anchor="ctr"/>
            <a:lstStyle/>
            <a:p>
              <a:pPr algn="ctr">
                <a:lnSpc>
                  <a:spcPts val="3359"/>
                </a:lnSpc>
              </a:pPr>
              <a:endParaRPr/>
            </a:p>
          </p:txBody>
        </p:sp>
      </p:grpSp>
      <p:sp>
        <p:nvSpPr>
          <p:cNvPr id="9" name="Freeform 9"/>
          <p:cNvSpPr/>
          <p:nvPr/>
        </p:nvSpPr>
        <p:spPr>
          <a:xfrm>
            <a:off x="1028700" y="8293348"/>
            <a:ext cx="974550" cy="974550"/>
          </a:xfrm>
          <a:custGeom>
            <a:avLst/>
            <a:gdLst/>
            <a:ahLst/>
            <a:cxnLst/>
            <a:rect l="l" t="t" r="r" b="b"/>
            <a:pathLst>
              <a:path w="974550" h="974550">
                <a:moveTo>
                  <a:pt x="0" y="0"/>
                </a:moveTo>
                <a:lnTo>
                  <a:pt x="974550" y="0"/>
                </a:lnTo>
                <a:lnTo>
                  <a:pt x="974550" y="974550"/>
                </a:lnTo>
                <a:lnTo>
                  <a:pt x="0" y="9745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grpSp>
        <p:nvGrpSpPr>
          <p:cNvPr id="10" name="Group 10"/>
          <p:cNvGrpSpPr/>
          <p:nvPr/>
        </p:nvGrpSpPr>
        <p:grpSpPr>
          <a:xfrm>
            <a:off x="1315387" y="7415577"/>
            <a:ext cx="7828613" cy="599997"/>
            <a:chOff x="0" y="0"/>
            <a:chExt cx="9113863" cy="698500"/>
          </a:xfrm>
        </p:grpSpPr>
        <p:sp>
          <p:nvSpPr>
            <p:cNvPr id="11" name="Freeform 11"/>
            <p:cNvSpPr/>
            <p:nvPr/>
          </p:nvSpPr>
          <p:spPr>
            <a:xfrm>
              <a:off x="18990" y="0"/>
              <a:ext cx="9075884" cy="698500"/>
            </a:xfrm>
            <a:custGeom>
              <a:avLst/>
              <a:gdLst/>
              <a:ahLst/>
              <a:cxnLst/>
              <a:rect l="l" t="t" r="r" b="b"/>
              <a:pathLst>
                <a:path w="9075884" h="698500">
                  <a:moveTo>
                    <a:pt x="9045140" y="434728"/>
                  </a:moveTo>
                  <a:lnTo>
                    <a:pt x="8941406" y="613022"/>
                  </a:lnTo>
                  <a:cubicBezTo>
                    <a:pt x="8910615" y="665943"/>
                    <a:pt x="8854007" y="698500"/>
                    <a:pt x="8792781" y="698500"/>
                  </a:cubicBezTo>
                  <a:lnTo>
                    <a:pt x="283103" y="698500"/>
                  </a:lnTo>
                  <a:cubicBezTo>
                    <a:pt x="221876" y="698500"/>
                    <a:pt x="165268" y="665943"/>
                    <a:pt x="134478" y="613022"/>
                  </a:cubicBezTo>
                  <a:lnTo>
                    <a:pt x="30742" y="434728"/>
                  </a:lnTo>
                  <a:cubicBezTo>
                    <a:pt x="0" y="381889"/>
                    <a:pt x="0" y="316611"/>
                    <a:pt x="30742" y="263772"/>
                  </a:cubicBezTo>
                  <a:lnTo>
                    <a:pt x="134478" y="85478"/>
                  </a:lnTo>
                  <a:cubicBezTo>
                    <a:pt x="165268" y="32557"/>
                    <a:pt x="221876" y="0"/>
                    <a:pt x="283103" y="0"/>
                  </a:cubicBezTo>
                  <a:lnTo>
                    <a:pt x="8792781" y="0"/>
                  </a:lnTo>
                  <a:cubicBezTo>
                    <a:pt x="8854007" y="0"/>
                    <a:pt x="8910615" y="32557"/>
                    <a:pt x="8941406" y="85478"/>
                  </a:cubicBezTo>
                  <a:lnTo>
                    <a:pt x="9045140" y="263772"/>
                  </a:lnTo>
                  <a:cubicBezTo>
                    <a:pt x="9075884" y="316611"/>
                    <a:pt x="9075884" y="381889"/>
                    <a:pt x="9045140" y="434728"/>
                  </a:cubicBezTo>
                  <a:close/>
                </a:path>
              </a:pathLst>
            </a:custGeom>
            <a:solidFill>
              <a:srgbClr val="F8B9E5"/>
            </a:solidFill>
          </p:spPr>
          <p:txBody>
            <a:bodyPr/>
            <a:lstStyle/>
            <a:p>
              <a:endParaRPr lang="en-GB"/>
            </a:p>
          </p:txBody>
        </p:sp>
        <p:sp>
          <p:nvSpPr>
            <p:cNvPr id="12" name="TextBox 12"/>
            <p:cNvSpPr txBox="1"/>
            <p:nvPr/>
          </p:nvSpPr>
          <p:spPr>
            <a:xfrm>
              <a:off x="114300" y="-38100"/>
              <a:ext cx="8885263" cy="736600"/>
            </a:xfrm>
            <a:prstGeom prst="rect">
              <a:avLst/>
            </a:prstGeom>
          </p:spPr>
          <p:txBody>
            <a:bodyPr lIns="50800" tIns="50800" rIns="50800" bIns="50800" rtlCol="0" anchor="ctr"/>
            <a:lstStyle/>
            <a:p>
              <a:pPr algn="ctr">
                <a:lnSpc>
                  <a:spcPts val="3359"/>
                </a:lnSpc>
              </a:pPr>
              <a:endParaRPr/>
            </a:p>
          </p:txBody>
        </p:sp>
      </p:grpSp>
      <p:sp>
        <p:nvSpPr>
          <p:cNvPr id="13" name="Freeform 13"/>
          <p:cNvSpPr/>
          <p:nvPr/>
        </p:nvSpPr>
        <p:spPr>
          <a:xfrm>
            <a:off x="1028700" y="7228300"/>
            <a:ext cx="974550" cy="974550"/>
          </a:xfrm>
          <a:custGeom>
            <a:avLst/>
            <a:gdLst/>
            <a:ahLst/>
            <a:cxnLst/>
            <a:rect l="l" t="t" r="r" b="b"/>
            <a:pathLst>
              <a:path w="974550" h="974550">
                <a:moveTo>
                  <a:pt x="0" y="0"/>
                </a:moveTo>
                <a:lnTo>
                  <a:pt x="974550" y="0"/>
                </a:lnTo>
                <a:lnTo>
                  <a:pt x="974550" y="974550"/>
                </a:lnTo>
                <a:lnTo>
                  <a:pt x="0" y="9745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14" name="Group 14"/>
          <p:cNvGrpSpPr/>
          <p:nvPr/>
        </p:nvGrpSpPr>
        <p:grpSpPr>
          <a:xfrm>
            <a:off x="10294730" y="-400154"/>
            <a:ext cx="11087352" cy="11087308"/>
            <a:chOff x="0" y="0"/>
            <a:chExt cx="6350000" cy="6349975"/>
          </a:xfrm>
        </p:grpSpPr>
        <p:sp>
          <p:nvSpPr>
            <p:cNvPr id="15" name="Freeform 15"/>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6"/>
              <a:stretch>
                <a:fillRect/>
              </a:stretch>
            </a:blipFill>
          </p:spPr>
          <p:txBody>
            <a:bodyPr/>
            <a:lstStyle/>
            <a:p>
              <a:endParaRPr lang="en-GB"/>
            </a:p>
          </p:txBody>
        </p:sp>
      </p:grpSp>
      <p:sp>
        <p:nvSpPr>
          <p:cNvPr id="16" name="Freeform 16"/>
          <p:cNvSpPr/>
          <p:nvPr/>
        </p:nvSpPr>
        <p:spPr>
          <a:xfrm>
            <a:off x="1160462" y="6340932"/>
            <a:ext cx="711025" cy="687620"/>
          </a:xfrm>
          <a:custGeom>
            <a:avLst/>
            <a:gdLst/>
            <a:ahLst/>
            <a:cxnLst/>
            <a:rect l="l" t="t" r="r" b="b"/>
            <a:pathLst>
              <a:path w="711025" h="687620">
                <a:moveTo>
                  <a:pt x="0" y="0"/>
                </a:moveTo>
                <a:lnTo>
                  <a:pt x="711025" y="0"/>
                </a:lnTo>
                <a:lnTo>
                  <a:pt x="711025" y="687620"/>
                </a:lnTo>
                <a:lnTo>
                  <a:pt x="0" y="68762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17" name="Freeform 17"/>
          <p:cNvSpPr/>
          <p:nvPr/>
        </p:nvSpPr>
        <p:spPr>
          <a:xfrm>
            <a:off x="1160462" y="7356586"/>
            <a:ext cx="711025" cy="687620"/>
          </a:xfrm>
          <a:custGeom>
            <a:avLst/>
            <a:gdLst/>
            <a:ahLst/>
            <a:cxnLst/>
            <a:rect l="l" t="t" r="r" b="b"/>
            <a:pathLst>
              <a:path w="711025" h="687620">
                <a:moveTo>
                  <a:pt x="0" y="0"/>
                </a:moveTo>
                <a:lnTo>
                  <a:pt x="711025" y="0"/>
                </a:lnTo>
                <a:lnTo>
                  <a:pt x="711025" y="687621"/>
                </a:lnTo>
                <a:lnTo>
                  <a:pt x="0" y="68762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18" name="Freeform 18"/>
          <p:cNvSpPr/>
          <p:nvPr/>
        </p:nvSpPr>
        <p:spPr>
          <a:xfrm>
            <a:off x="1160462" y="8421552"/>
            <a:ext cx="711025" cy="687917"/>
          </a:xfrm>
          <a:custGeom>
            <a:avLst/>
            <a:gdLst/>
            <a:ahLst/>
            <a:cxnLst/>
            <a:rect l="l" t="t" r="r" b="b"/>
            <a:pathLst>
              <a:path w="711025" h="687917">
                <a:moveTo>
                  <a:pt x="0" y="0"/>
                </a:moveTo>
                <a:lnTo>
                  <a:pt x="711025" y="0"/>
                </a:lnTo>
                <a:lnTo>
                  <a:pt x="711025" y="687917"/>
                </a:lnTo>
                <a:lnTo>
                  <a:pt x="0" y="687917"/>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19" name="TextBox 19"/>
          <p:cNvSpPr txBox="1"/>
          <p:nvPr/>
        </p:nvSpPr>
        <p:spPr>
          <a:xfrm>
            <a:off x="1028700" y="1933575"/>
            <a:ext cx="9494103" cy="3362325"/>
          </a:xfrm>
          <a:prstGeom prst="rect">
            <a:avLst/>
          </a:prstGeom>
        </p:spPr>
        <p:txBody>
          <a:bodyPr lIns="0" tIns="0" rIns="0" bIns="0" rtlCol="0" anchor="t">
            <a:spAutoFit/>
          </a:bodyPr>
          <a:lstStyle/>
          <a:p>
            <a:pPr algn="l">
              <a:lnSpc>
                <a:spcPts val="2999"/>
              </a:lnSpc>
            </a:pPr>
            <a:r>
              <a:rPr lang="en-US" sz="2499">
                <a:solidFill>
                  <a:srgbClr val="221A58"/>
                </a:solidFill>
                <a:latin typeface="Poppins Medium"/>
              </a:rPr>
              <a:t>If you would like our support in building an open knowledge community in your own organisation, then please do get in touch. We can then add you to our Teams channels.</a:t>
            </a:r>
          </a:p>
          <a:p>
            <a:pPr algn="l">
              <a:lnSpc>
                <a:spcPts val="2999"/>
              </a:lnSpc>
            </a:pPr>
            <a:endParaRPr lang="en-US" sz="2499">
              <a:solidFill>
                <a:srgbClr val="221A58"/>
              </a:solidFill>
              <a:latin typeface="Poppins Medium"/>
            </a:endParaRPr>
          </a:p>
          <a:p>
            <a:pPr algn="l">
              <a:lnSpc>
                <a:spcPts val="2999"/>
              </a:lnSpc>
            </a:pPr>
            <a:r>
              <a:rPr lang="en-US" sz="2499">
                <a:solidFill>
                  <a:srgbClr val="221A58"/>
                </a:solidFill>
                <a:latin typeface="Poppins Medium"/>
              </a:rPr>
              <a:t>We also offer:</a:t>
            </a:r>
          </a:p>
          <a:p>
            <a:pPr algn="l">
              <a:lnSpc>
                <a:spcPts val="2999"/>
              </a:lnSpc>
            </a:pPr>
            <a:endParaRPr lang="en-US" sz="2499">
              <a:solidFill>
                <a:srgbClr val="221A58"/>
              </a:solidFill>
              <a:latin typeface="Poppins Medium"/>
            </a:endParaRPr>
          </a:p>
          <a:p>
            <a:pPr marL="539749" lvl="1" indent="-269875" algn="l">
              <a:lnSpc>
                <a:spcPts val="2999"/>
              </a:lnSpc>
              <a:buFont typeface="Arial"/>
              <a:buChar char="•"/>
            </a:pPr>
            <a:r>
              <a:rPr lang="en-US" sz="2499">
                <a:solidFill>
                  <a:srgbClr val="221A58"/>
                </a:solidFill>
                <a:latin typeface="Poppins Medium"/>
              </a:rPr>
              <a:t>drop in sessions after each of our Steering Group meetings</a:t>
            </a:r>
          </a:p>
          <a:p>
            <a:pPr marL="539749" lvl="1" indent="-269875" algn="l">
              <a:lnSpc>
                <a:spcPts val="2999"/>
              </a:lnSpc>
              <a:buFont typeface="Arial"/>
              <a:buChar char="•"/>
            </a:pPr>
            <a:r>
              <a:rPr lang="en-US" sz="2499">
                <a:solidFill>
                  <a:srgbClr val="221A58"/>
                </a:solidFill>
                <a:latin typeface="Poppins Medium"/>
              </a:rPr>
              <a:t>ad hoc training and development sessions.</a:t>
            </a:r>
          </a:p>
        </p:txBody>
      </p:sp>
      <p:sp>
        <p:nvSpPr>
          <p:cNvPr id="20" name="TextBox 20"/>
          <p:cNvSpPr txBox="1"/>
          <p:nvPr/>
        </p:nvSpPr>
        <p:spPr>
          <a:xfrm>
            <a:off x="1028700" y="904875"/>
            <a:ext cx="3700538" cy="809625"/>
          </a:xfrm>
          <a:prstGeom prst="rect">
            <a:avLst/>
          </a:prstGeom>
        </p:spPr>
        <p:txBody>
          <a:bodyPr lIns="0" tIns="0" rIns="0" bIns="0" rtlCol="0" anchor="t">
            <a:spAutoFit/>
          </a:bodyPr>
          <a:lstStyle/>
          <a:p>
            <a:pPr algn="l">
              <a:lnSpc>
                <a:spcPts val="6299"/>
              </a:lnSpc>
              <a:spcBef>
                <a:spcPct val="0"/>
              </a:spcBef>
            </a:pPr>
            <a:r>
              <a:rPr lang="en-US" sz="4500">
                <a:solidFill>
                  <a:srgbClr val="221A58"/>
                </a:solidFill>
                <a:latin typeface="Poppins Heavy"/>
              </a:rPr>
              <a:t>Contact Us</a:t>
            </a:r>
          </a:p>
        </p:txBody>
      </p:sp>
      <p:sp>
        <p:nvSpPr>
          <p:cNvPr id="21" name="TextBox 21"/>
          <p:cNvSpPr txBox="1"/>
          <p:nvPr/>
        </p:nvSpPr>
        <p:spPr>
          <a:xfrm>
            <a:off x="2345161" y="7453128"/>
            <a:ext cx="6798839" cy="509772"/>
          </a:xfrm>
          <a:prstGeom prst="rect">
            <a:avLst/>
          </a:prstGeom>
        </p:spPr>
        <p:txBody>
          <a:bodyPr lIns="0" tIns="0" rIns="0" bIns="0" rtlCol="0" anchor="t">
            <a:spAutoFit/>
          </a:bodyPr>
          <a:lstStyle/>
          <a:p>
            <a:pPr algn="l">
              <a:lnSpc>
                <a:spcPts val="3927"/>
              </a:lnSpc>
              <a:spcBef>
                <a:spcPct val="0"/>
              </a:spcBef>
            </a:pPr>
            <a:r>
              <a:rPr lang="en-US" sz="2805" dirty="0">
                <a:solidFill>
                  <a:srgbClr val="221A58"/>
                </a:solidFill>
                <a:latin typeface="Poppins Medium"/>
              </a:rPr>
              <a:t>ideanetwork@st-andrews.ac.uk</a:t>
            </a:r>
          </a:p>
        </p:txBody>
      </p:sp>
      <p:sp>
        <p:nvSpPr>
          <p:cNvPr id="22" name="TextBox 22"/>
          <p:cNvSpPr txBox="1"/>
          <p:nvPr/>
        </p:nvSpPr>
        <p:spPr>
          <a:xfrm>
            <a:off x="2362200" y="8519795"/>
            <a:ext cx="6644670" cy="509905"/>
          </a:xfrm>
          <a:prstGeom prst="rect">
            <a:avLst/>
          </a:prstGeom>
        </p:spPr>
        <p:txBody>
          <a:bodyPr lIns="0" tIns="0" rIns="0" bIns="0" rtlCol="0" anchor="t">
            <a:spAutoFit/>
          </a:bodyPr>
          <a:lstStyle/>
          <a:p>
            <a:pPr algn="l">
              <a:lnSpc>
                <a:spcPts val="3919"/>
              </a:lnSpc>
              <a:spcBef>
                <a:spcPct val="0"/>
              </a:spcBef>
            </a:pPr>
            <a:r>
              <a:rPr lang="en-US" sz="2799" dirty="0">
                <a:solidFill>
                  <a:srgbClr val="221A58"/>
                </a:solidFill>
                <a:latin typeface="Poppins Medium"/>
              </a:rPr>
              <a:t>JCB, North Haugh, St Andrews</a:t>
            </a:r>
          </a:p>
        </p:txBody>
      </p:sp>
      <p:sp>
        <p:nvSpPr>
          <p:cNvPr id="23" name="TextBox 23"/>
          <p:cNvSpPr txBox="1"/>
          <p:nvPr/>
        </p:nvSpPr>
        <p:spPr>
          <a:xfrm>
            <a:off x="2345161" y="6462395"/>
            <a:ext cx="4991509" cy="509905"/>
          </a:xfrm>
          <a:prstGeom prst="rect">
            <a:avLst/>
          </a:prstGeom>
        </p:spPr>
        <p:txBody>
          <a:bodyPr lIns="0" tIns="0" rIns="0" bIns="0" rtlCol="0" anchor="t">
            <a:spAutoFit/>
          </a:bodyPr>
          <a:lstStyle/>
          <a:p>
            <a:pPr algn="l">
              <a:lnSpc>
                <a:spcPts val="3919"/>
              </a:lnSpc>
              <a:spcBef>
                <a:spcPct val="0"/>
              </a:spcBef>
            </a:pPr>
            <a:r>
              <a:rPr lang="en-US" sz="2799" dirty="0">
                <a:solidFill>
                  <a:srgbClr val="221A58"/>
                </a:solidFill>
                <a:latin typeface="Poppins Medium"/>
              </a:rPr>
              <a:t>Wiki site coming soon!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88888" y="1757486"/>
            <a:ext cx="6817181" cy="6817181"/>
            <a:chOff x="0" y="0"/>
            <a:chExt cx="837653" cy="837653"/>
          </a:xfrm>
        </p:grpSpPr>
        <p:sp>
          <p:nvSpPr>
            <p:cNvPr id="3" name="Freeform 3"/>
            <p:cNvSpPr/>
            <p:nvPr/>
          </p:nvSpPr>
          <p:spPr>
            <a:xfrm>
              <a:off x="0" y="0"/>
              <a:ext cx="837653" cy="837653"/>
            </a:xfrm>
            <a:custGeom>
              <a:avLst/>
              <a:gdLst/>
              <a:ahLst/>
              <a:cxnLst/>
              <a:rect l="l" t="t" r="r" b="b"/>
              <a:pathLst>
                <a:path w="837653" h="837653">
                  <a:moveTo>
                    <a:pt x="418826" y="0"/>
                  </a:moveTo>
                  <a:cubicBezTo>
                    <a:pt x="187515" y="0"/>
                    <a:pt x="0" y="187515"/>
                    <a:pt x="0" y="418826"/>
                  </a:cubicBezTo>
                  <a:cubicBezTo>
                    <a:pt x="0" y="650138"/>
                    <a:pt x="187515" y="837653"/>
                    <a:pt x="418826" y="837653"/>
                  </a:cubicBezTo>
                  <a:cubicBezTo>
                    <a:pt x="650138" y="837653"/>
                    <a:pt x="837653" y="650138"/>
                    <a:pt x="837653" y="418826"/>
                  </a:cubicBezTo>
                  <a:cubicBezTo>
                    <a:pt x="837653" y="187515"/>
                    <a:pt x="650138" y="0"/>
                    <a:pt x="418826" y="0"/>
                  </a:cubicBezTo>
                  <a:close/>
                </a:path>
              </a:pathLst>
            </a:custGeom>
            <a:solidFill>
              <a:srgbClr val="D18282"/>
            </a:solidFill>
          </p:spPr>
          <p:txBody>
            <a:bodyPr/>
            <a:lstStyle/>
            <a:p>
              <a:endParaRPr lang="en-GB"/>
            </a:p>
          </p:txBody>
        </p:sp>
        <p:sp>
          <p:nvSpPr>
            <p:cNvPr id="4" name="TextBox 4"/>
            <p:cNvSpPr txBox="1"/>
            <p:nvPr/>
          </p:nvSpPr>
          <p:spPr>
            <a:xfrm>
              <a:off x="78530" y="21380"/>
              <a:ext cx="680593" cy="737743"/>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287279" y="2055878"/>
            <a:ext cx="6220398" cy="6220398"/>
          </a:xfrm>
          <a:custGeom>
            <a:avLst/>
            <a:gdLst/>
            <a:ahLst/>
            <a:cxnLst/>
            <a:rect l="l" t="t" r="r" b="b"/>
            <a:pathLst>
              <a:path w="6220398" h="6220398">
                <a:moveTo>
                  <a:pt x="0" y="0"/>
                </a:moveTo>
                <a:lnTo>
                  <a:pt x="6220398" y="0"/>
                </a:lnTo>
                <a:lnTo>
                  <a:pt x="6220398" y="6220397"/>
                </a:lnTo>
                <a:lnTo>
                  <a:pt x="0" y="622039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6" name="Freeform 6"/>
          <p:cNvSpPr/>
          <p:nvPr/>
        </p:nvSpPr>
        <p:spPr>
          <a:xfrm>
            <a:off x="1462087" y="2138378"/>
            <a:ext cx="6055396" cy="6055396"/>
          </a:xfrm>
          <a:custGeom>
            <a:avLst/>
            <a:gdLst/>
            <a:ahLst/>
            <a:cxnLst/>
            <a:rect l="l" t="t" r="r" b="b"/>
            <a:pathLst>
              <a:path w="6055396" h="6055396">
                <a:moveTo>
                  <a:pt x="0" y="0"/>
                </a:moveTo>
                <a:lnTo>
                  <a:pt x="6055397" y="0"/>
                </a:lnTo>
                <a:lnTo>
                  <a:pt x="6055397" y="6055397"/>
                </a:lnTo>
                <a:lnTo>
                  <a:pt x="0" y="605539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7" name="Group 7"/>
          <p:cNvGrpSpPr/>
          <p:nvPr/>
        </p:nvGrpSpPr>
        <p:grpSpPr>
          <a:xfrm>
            <a:off x="1519823" y="2399664"/>
            <a:ext cx="5805876" cy="5532824"/>
            <a:chOff x="0" y="0"/>
            <a:chExt cx="852913" cy="812800"/>
          </a:xfrm>
        </p:grpSpPr>
        <p:sp>
          <p:nvSpPr>
            <p:cNvPr id="8" name="Freeform 8"/>
            <p:cNvSpPr/>
            <p:nvPr/>
          </p:nvSpPr>
          <p:spPr>
            <a:xfrm>
              <a:off x="0" y="0"/>
              <a:ext cx="852913" cy="812800"/>
            </a:xfrm>
            <a:custGeom>
              <a:avLst/>
              <a:gdLst/>
              <a:ahLst/>
              <a:cxnLst/>
              <a:rect l="l" t="t" r="r" b="b"/>
              <a:pathLst>
                <a:path w="852913" h="812800">
                  <a:moveTo>
                    <a:pt x="426456" y="0"/>
                  </a:moveTo>
                  <a:cubicBezTo>
                    <a:pt x="190931" y="0"/>
                    <a:pt x="0" y="181951"/>
                    <a:pt x="0" y="406400"/>
                  </a:cubicBezTo>
                  <a:cubicBezTo>
                    <a:pt x="0" y="630849"/>
                    <a:pt x="190931" y="812800"/>
                    <a:pt x="426456" y="812800"/>
                  </a:cubicBezTo>
                  <a:cubicBezTo>
                    <a:pt x="661982" y="812800"/>
                    <a:pt x="852913" y="630849"/>
                    <a:pt x="852913" y="406400"/>
                  </a:cubicBezTo>
                  <a:cubicBezTo>
                    <a:pt x="852913" y="181951"/>
                    <a:pt x="661982" y="0"/>
                    <a:pt x="426456" y="0"/>
                  </a:cubicBezTo>
                  <a:close/>
                </a:path>
              </a:pathLst>
            </a:custGeom>
            <a:solidFill>
              <a:srgbClr val="AB4848"/>
            </a:solidFill>
          </p:spPr>
          <p:txBody>
            <a:bodyPr/>
            <a:lstStyle/>
            <a:p>
              <a:endParaRPr lang="en-GB"/>
            </a:p>
          </p:txBody>
        </p:sp>
        <p:sp>
          <p:nvSpPr>
            <p:cNvPr id="9" name="TextBox 9"/>
            <p:cNvSpPr txBox="1"/>
            <p:nvPr/>
          </p:nvSpPr>
          <p:spPr>
            <a:xfrm>
              <a:off x="79961" y="19050"/>
              <a:ext cx="692992" cy="717550"/>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1823139" y="2591748"/>
            <a:ext cx="5148678" cy="5148657"/>
            <a:chOff x="0" y="0"/>
            <a:chExt cx="6350000" cy="6349975"/>
          </a:xfrm>
        </p:grpSpPr>
        <p:sp>
          <p:nvSpPr>
            <p:cNvPr id="11" name="Freeform 11"/>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4"/>
              <a:stretch>
                <a:fillRect/>
              </a:stretch>
            </a:blipFill>
          </p:spPr>
          <p:txBody>
            <a:bodyPr/>
            <a:lstStyle/>
            <a:p>
              <a:endParaRPr lang="en-GB"/>
            </a:p>
          </p:txBody>
        </p:sp>
      </p:grpSp>
      <p:sp>
        <p:nvSpPr>
          <p:cNvPr id="12" name="Freeform 12"/>
          <p:cNvSpPr/>
          <p:nvPr/>
        </p:nvSpPr>
        <p:spPr>
          <a:xfrm rot="-10800000">
            <a:off x="4397478" y="750863"/>
            <a:ext cx="4392637" cy="8785274"/>
          </a:xfrm>
          <a:custGeom>
            <a:avLst/>
            <a:gdLst/>
            <a:ahLst/>
            <a:cxnLst/>
            <a:rect l="l" t="t" r="r" b="b"/>
            <a:pathLst>
              <a:path w="4392637" h="8785274">
                <a:moveTo>
                  <a:pt x="0" y="0"/>
                </a:moveTo>
                <a:lnTo>
                  <a:pt x="4392637" y="0"/>
                </a:lnTo>
                <a:lnTo>
                  <a:pt x="4392637" y="8785274"/>
                </a:lnTo>
                <a:lnTo>
                  <a:pt x="0" y="87852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3" name="Freeform 13"/>
          <p:cNvSpPr/>
          <p:nvPr/>
        </p:nvSpPr>
        <p:spPr>
          <a:xfrm rot="-5400000">
            <a:off x="-1802175" y="4393923"/>
            <a:ext cx="5103504" cy="1499154"/>
          </a:xfrm>
          <a:custGeom>
            <a:avLst/>
            <a:gdLst/>
            <a:ahLst/>
            <a:cxnLst/>
            <a:rect l="l" t="t" r="r" b="b"/>
            <a:pathLst>
              <a:path w="5103504" h="1499154">
                <a:moveTo>
                  <a:pt x="0" y="0"/>
                </a:moveTo>
                <a:lnTo>
                  <a:pt x="5103504" y="0"/>
                </a:lnTo>
                <a:lnTo>
                  <a:pt x="5103504" y="1499154"/>
                </a:lnTo>
                <a:lnTo>
                  <a:pt x="0" y="149915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grpSp>
        <p:nvGrpSpPr>
          <p:cNvPr id="14" name="Group 14"/>
          <p:cNvGrpSpPr/>
          <p:nvPr/>
        </p:nvGrpSpPr>
        <p:grpSpPr>
          <a:xfrm>
            <a:off x="1303801" y="2353149"/>
            <a:ext cx="432044" cy="432044"/>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18282"/>
            </a:solidFill>
          </p:spPr>
          <p:txBody>
            <a:bodyPr/>
            <a:lstStyle/>
            <a:p>
              <a:endParaRPr lang="en-GB"/>
            </a:p>
          </p:txBody>
        </p:sp>
        <p:sp>
          <p:nvSpPr>
            <p:cNvPr id="16" name="TextBox 16"/>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1246065" y="7456654"/>
            <a:ext cx="432044" cy="432044"/>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18282"/>
            </a:solidFill>
          </p:spPr>
          <p:txBody>
            <a:bodyPr/>
            <a:lstStyle/>
            <a:p>
              <a:endParaRPr lang="en-GB"/>
            </a:p>
          </p:txBody>
        </p:sp>
        <p:sp>
          <p:nvSpPr>
            <p:cNvPr id="19" name="TextBox 19"/>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a:off x="103827" y="9089590"/>
            <a:ext cx="2831992" cy="2831992"/>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B9E5"/>
            </a:solidFill>
          </p:spPr>
          <p:txBody>
            <a:bodyPr/>
            <a:lstStyle/>
            <a:p>
              <a:endParaRPr lang="en-GB"/>
            </a:p>
          </p:txBody>
        </p:sp>
        <p:sp>
          <p:nvSpPr>
            <p:cNvPr id="22" name="TextBox 22"/>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3" name="Group 23"/>
          <p:cNvGrpSpPr/>
          <p:nvPr/>
        </p:nvGrpSpPr>
        <p:grpSpPr>
          <a:xfrm>
            <a:off x="1823139" y="435103"/>
            <a:ext cx="1187194" cy="1187194"/>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B9E5"/>
            </a:solidFill>
          </p:spPr>
          <p:txBody>
            <a:bodyPr/>
            <a:lstStyle/>
            <a:p>
              <a:endParaRPr lang="en-GB"/>
            </a:p>
          </p:txBody>
        </p:sp>
        <p:sp>
          <p:nvSpPr>
            <p:cNvPr id="25" name="TextBox 25"/>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6" name="Group 26"/>
          <p:cNvGrpSpPr/>
          <p:nvPr/>
        </p:nvGrpSpPr>
        <p:grpSpPr>
          <a:xfrm>
            <a:off x="7517484" y="8711283"/>
            <a:ext cx="1050577" cy="1050577"/>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B9E5"/>
            </a:solidFill>
          </p:spPr>
          <p:txBody>
            <a:bodyPr/>
            <a:lstStyle/>
            <a:p>
              <a:endParaRPr lang="en-GB"/>
            </a:p>
          </p:txBody>
        </p:sp>
        <p:sp>
          <p:nvSpPr>
            <p:cNvPr id="28" name="TextBox 28"/>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9" name="Group 29"/>
          <p:cNvGrpSpPr/>
          <p:nvPr/>
        </p:nvGrpSpPr>
        <p:grpSpPr>
          <a:xfrm>
            <a:off x="8042772" y="-897152"/>
            <a:ext cx="1794303" cy="1794303"/>
            <a:chOff x="0" y="0"/>
            <a:chExt cx="812800" cy="812800"/>
          </a:xfrm>
        </p:grpSpPr>
        <p:sp>
          <p:nvSpPr>
            <p:cNvPr id="30" name="Freeform 3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B4848"/>
            </a:solidFill>
          </p:spPr>
          <p:txBody>
            <a:bodyPr/>
            <a:lstStyle/>
            <a:p>
              <a:endParaRPr lang="en-GB"/>
            </a:p>
          </p:txBody>
        </p:sp>
        <p:sp>
          <p:nvSpPr>
            <p:cNvPr id="31" name="TextBox 31"/>
            <p:cNvSpPr txBox="1"/>
            <p:nvPr/>
          </p:nvSpPr>
          <p:spPr>
            <a:xfrm>
              <a:off x="76200" y="19050"/>
              <a:ext cx="660400" cy="717550"/>
            </a:xfrm>
            <a:prstGeom prst="rect">
              <a:avLst/>
            </a:prstGeom>
          </p:spPr>
          <p:txBody>
            <a:bodyPr lIns="50800" tIns="50800" rIns="50800" bIns="50800" rtlCol="0" anchor="ctr"/>
            <a:lstStyle/>
            <a:p>
              <a:pPr algn="ctr">
                <a:lnSpc>
                  <a:spcPts val="2799"/>
                </a:lnSpc>
              </a:pPr>
              <a:endParaRPr/>
            </a:p>
          </p:txBody>
        </p:sp>
      </p:grpSp>
      <p:sp>
        <p:nvSpPr>
          <p:cNvPr id="32" name="Freeform 32"/>
          <p:cNvSpPr/>
          <p:nvPr/>
        </p:nvSpPr>
        <p:spPr>
          <a:xfrm>
            <a:off x="10136677" y="5047443"/>
            <a:ext cx="9897851" cy="1115758"/>
          </a:xfrm>
          <a:custGeom>
            <a:avLst/>
            <a:gdLst/>
            <a:ahLst/>
            <a:cxnLst/>
            <a:rect l="l" t="t" r="r" b="b"/>
            <a:pathLst>
              <a:path w="9897851" h="1115758">
                <a:moveTo>
                  <a:pt x="0" y="0"/>
                </a:moveTo>
                <a:lnTo>
                  <a:pt x="9897851" y="0"/>
                </a:lnTo>
                <a:lnTo>
                  <a:pt x="9897851" y="1115758"/>
                </a:lnTo>
                <a:lnTo>
                  <a:pt x="0" y="111575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34" name="TextBox 34"/>
          <p:cNvSpPr txBox="1"/>
          <p:nvPr/>
        </p:nvSpPr>
        <p:spPr>
          <a:xfrm>
            <a:off x="11220327" y="3507715"/>
            <a:ext cx="5970332" cy="1313823"/>
          </a:xfrm>
          <a:prstGeom prst="rect">
            <a:avLst/>
          </a:prstGeom>
        </p:spPr>
        <p:txBody>
          <a:bodyPr lIns="0" tIns="0" rIns="0" bIns="0" rtlCol="0" anchor="t">
            <a:spAutoFit/>
          </a:bodyPr>
          <a:lstStyle/>
          <a:p>
            <a:pPr algn="r">
              <a:lnSpc>
                <a:spcPts val="9839"/>
              </a:lnSpc>
            </a:pPr>
            <a:r>
              <a:rPr lang="en-US" sz="8199">
                <a:solidFill>
                  <a:srgbClr val="221A58"/>
                </a:solidFill>
                <a:latin typeface="Poppins Bold"/>
              </a:rPr>
              <a:t>Thank You</a:t>
            </a:r>
          </a:p>
        </p:txBody>
      </p:sp>
      <p:sp>
        <p:nvSpPr>
          <p:cNvPr id="35" name="TextBox 35"/>
          <p:cNvSpPr txBox="1"/>
          <p:nvPr/>
        </p:nvSpPr>
        <p:spPr>
          <a:xfrm>
            <a:off x="11208512" y="5279652"/>
            <a:ext cx="5989652" cy="676156"/>
          </a:xfrm>
          <a:prstGeom prst="rect">
            <a:avLst/>
          </a:prstGeom>
        </p:spPr>
        <p:txBody>
          <a:bodyPr lIns="0" tIns="0" rIns="0" bIns="0" rtlCol="0" anchor="t">
            <a:spAutoFit/>
          </a:bodyPr>
          <a:lstStyle/>
          <a:p>
            <a:pPr algn="r">
              <a:lnSpc>
                <a:spcPts val="5147"/>
              </a:lnSpc>
            </a:pPr>
            <a:r>
              <a:rPr lang="en-US" sz="4289">
                <a:solidFill>
                  <a:srgbClr val="221A58"/>
                </a:solidFill>
                <a:latin typeface="Poppins Semi-Bold"/>
              </a:rPr>
              <a:t>For Your Attention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557</Words>
  <Application>Microsoft Office PowerPoint</Application>
  <PresentationFormat>Custom</PresentationFormat>
  <Paragraphs>63</Paragraphs>
  <Slides>9</Slides>
  <Notes>1</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Poppins</vt:lpstr>
      <vt:lpstr>Poppins Medium</vt:lpstr>
      <vt:lpstr>Poppins Bold</vt:lpstr>
      <vt:lpstr>Poppins Semi-Bold</vt:lpstr>
      <vt:lpstr>Arial</vt:lpstr>
      <vt:lpstr>Calibri</vt:lpstr>
      <vt:lpstr>Poppins Ultra-Bold</vt:lpstr>
      <vt:lpstr>Poppins Heavy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Praxis Auril Intro</dc:title>
  <dc:creator>Kirsty Ross</dc:creator>
  <cp:lastModifiedBy>Kirsty Ross</cp:lastModifiedBy>
  <cp:revision>2</cp:revision>
  <dcterms:created xsi:type="dcterms:W3CDTF">2006-08-16T00:00:00Z</dcterms:created>
  <dcterms:modified xsi:type="dcterms:W3CDTF">2024-05-20T09:35:59Z</dcterms:modified>
  <dc:identifier>DAGFeaXLetc</dc:identifier>
</cp:coreProperties>
</file>